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0" r:id="rId2"/>
    <p:sldId id="321" r:id="rId3"/>
    <p:sldId id="322" r:id="rId4"/>
    <p:sldId id="323" r:id="rId5"/>
    <p:sldId id="324" r:id="rId6"/>
    <p:sldId id="325" r:id="rId7"/>
    <p:sldId id="326" r:id="rId8"/>
    <p:sldId id="327" r:id="rId9"/>
    <p:sldId id="312" r:id="rId10"/>
    <p:sldId id="313" r:id="rId11"/>
    <p:sldId id="317" r:id="rId12"/>
    <p:sldId id="314" r:id="rId13"/>
    <p:sldId id="315" r:id="rId14"/>
    <p:sldId id="318" r:id="rId15"/>
    <p:sldId id="316" r:id="rId16"/>
    <p:sldId id="319" r:id="rId17"/>
    <p:sldId id="328" r:id="rId18"/>
    <p:sldId id="256" r:id="rId19"/>
    <p:sldId id="266" r:id="rId20"/>
    <p:sldId id="264" r:id="rId21"/>
    <p:sldId id="257" r:id="rId22"/>
    <p:sldId id="258" r:id="rId23"/>
    <p:sldId id="265" r:id="rId24"/>
    <p:sldId id="260" r:id="rId25"/>
    <p:sldId id="261" r:id="rId26"/>
    <p:sldId id="262" r:id="rId27"/>
    <p:sldId id="263" r:id="rId28"/>
    <p:sldId id="270" r:id="rId29"/>
    <p:sldId id="271" r:id="rId30"/>
    <p:sldId id="272" r:id="rId31"/>
    <p:sldId id="273" r:id="rId32"/>
    <p:sldId id="283" r:id="rId33"/>
    <p:sldId id="284" r:id="rId34"/>
    <p:sldId id="259" r:id="rId35"/>
    <p:sldId id="267" r:id="rId36"/>
    <p:sldId id="268" r:id="rId37"/>
    <p:sldId id="274" r:id="rId38"/>
    <p:sldId id="275" r:id="rId39"/>
    <p:sldId id="279" r:id="rId40"/>
    <p:sldId id="276" r:id="rId41"/>
    <p:sldId id="277" r:id="rId42"/>
    <p:sldId id="278" r:id="rId43"/>
    <p:sldId id="285" r:id="rId44"/>
    <p:sldId id="280" r:id="rId45"/>
    <p:sldId id="281" r:id="rId46"/>
    <p:sldId id="282" r:id="rId47"/>
    <p:sldId id="286" r:id="rId48"/>
    <p:sldId id="287" r:id="rId49"/>
    <p:sldId id="329" r:id="rId50"/>
    <p:sldId id="330" r:id="rId51"/>
    <p:sldId id="331" r:id="rId52"/>
    <p:sldId id="333" r:id="rId53"/>
    <p:sldId id="332" r:id="rId54"/>
    <p:sldId id="334" r:id="rId55"/>
    <p:sldId id="335" r:id="rId56"/>
    <p:sldId id="336" r:id="rId57"/>
    <p:sldId id="288"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6" r:id="rId73"/>
    <p:sldId id="304" r:id="rId74"/>
    <p:sldId id="305" r:id="rId75"/>
    <p:sldId id="307" r:id="rId76"/>
    <p:sldId id="308" r:id="rId77"/>
    <p:sldId id="309" r:id="rId78"/>
    <p:sldId id="310" r:id="rId79"/>
    <p:sldId id="311"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4660"/>
  </p:normalViewPr>
  <p:slideViewPr>
    <p:cSldViewPr snapToGrid="0">
      <p:cViewPr varScale="1">
        <p:scale>
          <a:sx n="111" d="100"/>
          <a:sy n="111" d="100"/>
        </p:scale>
        <p:origin x="40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C97780-5925-1B43-9D32-B76823545F1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E520F4F-BC4A-9172-92C0-03ED7790B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6E710F1E-0519-B0F7-1872-E46B60F5A07E}"/>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BCB10E26-655C-E29B-6662-242B4DC155A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50DE64-AC43-F0ED-809C-6B5DC4FB6806}"/>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09408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CDEF56-BD56-0E41-749B-CAAE49B7B62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2716A4E-2D26-249E-9249-FCF86549657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21E24EB-49CC-72CC-899D-7E3D3A35BC3C}"/>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9BB87C39-886E-C2C8-5408-C1FF550B439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BB643D2-ADEE-F1AE-6FE6-4F0FDA4FEAE4}"/>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133304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75A0E8E-1623-1D8A-5DFC-3ADFAA8C9A7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4681866-2621-D012-F72C-6FBDBAB5940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51D331D-6386-6612-11FE-5926D0270CD5}"/>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4CDFBA41-24C9-BC60-6A61-2F848DF24A6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47CC575-CA17-E522-7232-DC1D2EDF4A7B}"/>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26825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76CFC7-B712-937C-1876-114273AEA20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76A61D-ABB2-078D-BAA7-58F6CB5080B8}"/>
              </a:ext>
            </a:extLst>
          </p:cNvPr>
          <p:cNvSpPr>
            <a:spLocks noGrp="1"/>
          </p:cNvSpPr>
          <p:nvPr>
            <p:ph idx="1"/>
          </p:nvPr>
        </p:nvSpPr>
        <p:spPr>
          <a:xfrm>
            <a:off x="838200" y="1825625"/>
            <a:ext cx="83439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51C371F-A925-F1DB-937B-BE747814F22B}"/>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BE6E00F4-A713-7DF4-E8F6-E40DFE047A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0137F28-34C1-37AC-2773-6DB605B81FB1}"/>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175266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3FF31B-7EEB-3CEF-8F31-4DD60735B1C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A5FE5BF-04CD-1631-352B-FCE2C71C3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4290398-3682-F317-3DF2-625D54AA951E}"/>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8E4DA816-A7DC-5891-813A-0C73CB1CE6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0423879-24FB-DA95-C6B8-ADD5B21565EE}"/>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38827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F8B664-731A-B84A-3618-98C4C0A88BD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DAD06D0-9722-05B5-D270-5D938019B2A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CCDE5C1D-E5C9-5C52-7784-0228D6A32EF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26505B1-601A-C7C8-699F-3394EDC22C6C}"/>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6" name="바닥글 개체 틀 5">
            <a:extLst>
              <a:ext uri="{FF2B5EF4-FFF2-40B4-BE49-F238E27FC236}">
                <a16:creationId xmlns:a16="http://schemas.microsoft.com/office/drawing/2014/main" id="{A99E1D8E-D2E6-DFF9-DBE3-D8914E959F4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5B6CCF5-3F00-852B-A95F-31388AA495CD}"/>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961925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605612-2E46-5E3D-CC9F-957D22F9AD0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9E731C64-15FF-1335-2982-1E768790B9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8313829-3D4C-DB39-00E0-E60C1340D12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42E9915-7A24-1996-28FA-3BEA82A6B3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8B70209-8E1A-E94D-CF58-C564D32C2A78}"/>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961AA02-087E-38BB-F9B0-FCBD5C0AED84}"/>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8" name="바닥글 개체 틀 7">
            <a:extLst>
              <a:ext uri="{FF2B5EF4-FFF2-40B4-BE49-F238E27FC236}">
                <a16:creationId xmlns:a16="http://schemas.microsoft.com/office/drawing/2014/main" id="{A340743C-3566-61A8-DF5F-B6620AA5B8E7}"/>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8C1E6A1-60BB-AABB-D1BA-A7AA44FC6097}"/>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704527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7452EC-28D3-A69D-4AA3-A2AA0CDBB5BE}"/>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16AAFD6-42E4-CEFF-F5BA-617365D4AC57}"/>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4" name="바닥글 개체 틀 3">
            <a:extLst>
              <a:ext uri="{FF2B5EF4-FFF2-40B4-BE49-F238E27FC236}">
                <a16:creationId xmlns:a16="http://schemas.microsoft.com/office/drawing/2014/main" id="{E8132500-54A6-3C05-4D4E-8CADA8ABA07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E4E326E-00C7-9A3A-2CFB-97489CE53C24}"/>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3994620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5716C4C-0DFE-25CF-3AB8-D1C1CA1EBE2B}"/>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3" name="바닥글 개체 틀 2">
            <a:extLst>
              <a:ext uri="{FF2B5EF4-FFF2-40B4-BE49-F238E27FC236}">
                <a16:creationId xmlns:a16="http://schemas.microsoft.com/office/drawing/2014/main" id="{CF71DD57-E957-878A-B72B-2719571671F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2D566AB9-B4B1-D647-981E-0535911656F2}"/>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820259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2E339A-2B0B-92BE-9BCB-A1682FAFA57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E736A77-4E79-8C46-91D2-BF8107CDD0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0D7D3C1-42EA-5D17-1B72-BF5226BED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FA65E7-ED2D-264C-86E9-966D1C27D6B3}"/>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6" name="바닥글 개체 틀 5">
            <a:extLst>
              <a:ext uri="{FF2B5EF4-FFF2-40B4-BE49-F238E27FC236}">
                <a16:creationId xmlns:a16="http://schemas.microsoft.com/office/drawing/2014/main" id="{0C764BB8-99BC-BC85-BEFC-DD84D75C555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97337EB-40C1-9288-0975-EDCE61A5E467}"/>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916586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E494EA-11C4-1937-429D-87B0DF39339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2559315-0C0B-2C66-3404-D4A122850D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C281EDF-5E1D-E567-5081-603E64BFFA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CC17576-D1C1-1406-D0D1-1D12D97FB0C4}"/>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6" name="바닥글 개체 틀 5">
            <a:extLst>
              <a:ext uri="{FF2B5EF4-FFF2-40B4-BE49-F238E27FC236}">
                <a16:creationId xmlns:a16="http://schemas.microsoft.com/office/drawing/2014/main" id="{17AEED37-C31A-3094-3410-A7D2853B5B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4D73273-6CA6-147B-85D7-BD720CDFD11E}"/>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21745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gif"/><Relationship Id="rId2" Type="http://schemas.openxmlformats.org/officeDocument/2006/relationships/slideLayout" Target="../slideLayouts/slideLayout2.xml"/><Relationship Id="rId16" Type="http://schemas.openxmlformats.org/officeDocument/2006/relationships/image" Target="../media/image4.jpg"/><Relationship Id="rId20"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19" Type="http://schemas.openxmlformats.org/officeDocument/2006/relationships/image" Target="../media/image7.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F28A78AD-47C2-4A41-57B5-C4935CEC2A9E}"/>
              </a:ext>
            </a:extLst>
          </p:cNvPr>
          <p:cNvGrpSpPr/>
          <p:nvPr userDrawn="1"/>
        </p:nvGrpSpPr>
        <p:grpSpPr>
          <a:xfrm>
            <a:off x="9347200" y="0"/>
            <a:ext cx="2844800" cy="6858000"/>
            <a:chOff x="0" y="0"/>
            <a:chExt cx="817289" cy="2709333"/>
          </a:xfrm>
        </p:grpSpPr>
        <p:sp>
          <p:nvSpPr>
            <p:cNvPr id="8" name="Freeform 3">
              <a:extLst>
                <a:ext uri="{FF2B5EF4-FFF2-40B4-BE49-F238E27FC236}">
                  <a16:creationId xmlns:a16="http://schemas.microsoft.com/office/drawing/2014/main" id="{58ACAA88-9B1D-57B1-6937-36947018148C}"/>
                </a:ext>
              </a:extLst>
            </p:cNvPr>
            <p:cNvSpPr/>
            <p:nvPr/>
          </p:nvSpPr>
          <p:spPr>
            <a:xfrm>
              <a:off x="0" y="0"/>
              <a:ext cx="817289" cy="2709333"/>
            </a:xfrm>
            <a:custGeom>
              <a:avLst/>
              <a:gdLst/>
              <a:ahLst/>
              <a:cxnLst/>
              <a:rect l="l" t="t" r="r" b="b"/>
              <a:pathLst>
                <a:path w="817289" h="2709333">
                  <a:moveTo>
                    <a:pt x="0" y="0"/>
                  </a:moveTo>
                  <a:lnTo>
                    <a:pt x="817289" y="0"/>
                  </a:lnTo>
                  <a:lnTo>
                    <a:pt x="817289" y="2709333"/>
                  </a:lnTo>
                  <a:lnTo>
                    <a:pt x="0" y="2709333"/>
                  </a:lnTo>
                  <a:close/>
                </a:path>
              </a:pathLst>
            </a:custGeom>
            <a:solidFill>
              <a:srgbClr val="737373"/>
            </a:solidFill>
          </p:spPr>
          <p:txBody>
            <a:bodyPr/>
            <a:lstStyle/>
            <a:p>
              <a:endParaRPr lang="ko-KR" altLang="en-US"/>
            </a:p>
          </p:txBody>
        </p:sp>
        <p:sp>
          <p:nvSpPr>
            <p:cNvPr id="9" name="TextBox 4">
              <a:extLst>
                <a:ext uri="{FF2B5EF4-FFF2-40B4-BE49-F238E27FC236}">
                  <a16:creationId xmlns:a16="http://schemas.microsoft.com/office/drawing/2014/main" id="{0CDC8B2A-AC29-3824-EE2D-92C270A6BD2D}"/>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제목 개체 틀 1">
            <a:extLst>
              <a:ext uri="{FF2B5EF4-FFF2-40B4-BE49-F238E27FC236}">
                <a16:creationId xmlns:a16="http://schemas.microsoft.com/office/drawing/2014/main" id="{C3B64B04-7D23-ED5B-0375-C471B72C2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B65FE51-7164-B7A6-474D-725F2029F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D4DA2-B158-B2B6-B150-18D5BF3865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EE847FAA-0E39-EF3B-9AAC-8E2ED748C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DCF01A7E-1AA9-203C-71DD-A6032421C8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F4D308-FAED-4558-A8BD-F765A797C92D}" type="slidenum">
              <a:rPr lang="ko-KR" altLang="en-US" smtClean="0"/>
              <a:t>‹#›</a:t>
            </a:fld>
            <a:endParaRPr lang="ko-KR" altLang="en-US"/>
          </a:p>
        </p:txBody>
      </p:sp>
      <p:pic>
        <p:nvPicPr>
          <p:cNvPr id="12" name="그림 11">
            <a:extLst>
              <a:ext uri="{FF2B5EF4-FFF2-40B4-BE49-F238E27FC236}">
                <a16:creationId xmlns:a16="http://schemas.microsoft.com/office/drawing/2014/main" id="{650A8165-A52F-A29F-E03A-DF4167ABC02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93048" y="2473283"/>
            <a:ext cx="1198952" cy="674411"/>
          </a:xfrm>
          <a:prstGeom prst="rect">
            <a:avLst/>
          </a:prstGeom>
        </p:spPr>
      </p:pic>
      <p:pic>
        <p:nvPicPr>
          <p:cNvPr id="13" name="그림 12">
            <a:extLst>
              <a:ext uri="{FF2B5EF4-FFF2-40B4-BE49-F238E27FC236}">
                <a16:creationId xmlns:a16="http://schemas.microsoft.com/office/drawing/2014/main" id="{E6F13575-ED2D-CDF9-5863-B4014EF87C34}"/>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06361" y="3252728"/>
            <a:ext cx="1185639" cy="666922"/>
          </a:xfrm>
          <a:prstGeom prst="rect">
            <a:avLst/>
          </a:prstGeom>
        </p:spPr>
      </p:pic>
      <p:pic>
        <p:nvPicPr>
          <p:cNvPr id="14" name="그림 13">
            <a:extLst>
              <a:ext uri="{FF2B5EF4-FFF2-40B4-BE49-F238E27FC236}">
                <a16:creationId xmlns:a16="http://schemas.microsoft.com/office/drawing/2014/main" id="{7D56971C-283C-09E2-4CA3-AC910668652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006360" y="4032172"/>
            <a:ext cx="1189311" cy="668987"/>
          </a:xfrm>
          <a:prstGeom prst="rect">
            <a:avLst/>
          </a:prstGeom>
        </p:spPr>
      </p:pic>
      <p:pic>
        <p:nvPicPr>
          <p:cNvPr id="15" name="그림 14">
            <a:extLst>
              <a:ext uri="{FF2B5EF4-FFF2-40B4-BE49-F238E27FC236}">
                <a16:creationId xmlns:a16="http://schemas.microsoft.com/office/drawing/2014/main" id="{9DB1F04E-F3C3-84F8-D6C7-31F557D1FC7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019671" y="4811616"/>
            <a:ext cx="1159016" cy="651629"/>
          </a:xfrm>
          <a:prstGeom prst="rect">
            <a:avLst/>
          </a:prstGeom>
        </p:spPr>
      </p:pic>
      <p:pic>
        <p:nvPicPr>
          <p:cNvPr id="16" name="그림 15">
            <a:extLst>
              <a:ext uri="{FF2B5EF4-FFF2-40B4-BE49-F238E27FC236}">
                <a16:creationId xmlns:a16="http://schemas.microsoft.com/office/drawing/2014/main" id="{EB50C248-B969-B99D-BEBA-1243BD5EA629}"/>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353320" y="5613035"/>
            <a:ext cx="2838680" cy="1241923"/>
          </a:xfrm>
          <a:prstGeom prst="rect">
            <a:avLst/>
          </a:prstGeom>
        </p:spPr>
      </p:pic>
      <p:sp>
        <p:nvSpPr>
          <p:cNvPr id="18" name="Freeform 23">
            <a:extLst>
              <a:ext uri="{FF2B5EF4-FFF2-40B4-BE49-F238E27FC236}">
                <a16:creationId xmlns:a16="http://schemas.microsoft.com/office/drawing/2014/main" id="{F1D3F5FE-50D3-6422-A17B-BCC338B2B030}"/>
              </a:ext>
            </a:extLst>
          </p:cNvPr>
          <p:cNvSpPr/>
          <p:nvPr userDrawn="1"/>
        </p:nvSpPr>
        <p:spPr>
          <a:xfrm>
            <a:off x="9894371" y="134514"/>
            <a:ext cx="1750458" cy="1750458"/>
          </a:xfrm>
          <a:custGeom>
            <a:avLst/>
            <a:gdLst/>
            <a:ahLst/>
            <a:cxnLst/>
            <a:rect l="l" t="t" r="r" b="b"/>
            <a:pathLst>
              <a:path w="2724094" h="2724094">
                <a:moveTo>
                  <a:pt x="0" y="0"/>
                </a:moveTo>
                <a:lnTo>
                  <a:pt x="2724094" y="0"/>
                </a:lnTo>
                <a:lnTo>
                  <a:pt x="2724094" y="2724094"/>
                </a:lnTo>
                <a:lnTo>
                  <a:pt x="0" y="272409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ko-KR" altLang="en-US"/>
          </a:p>
        </p:txBody>
      </p:sp>
      <p:pic>
        <p:nvPicPr>
          <p:cNvPr id="17" name="그림 16">
            <a:extLst>
              <a:ext uri="{FF2B5EF4-FFF2-40B4-BE49-F238E27FC236}">
                <a16:creationId xmlns:a16="http://schemas.microsoft.com/office/drawing/2014/main" id="{08CF226B-8B01-A76A-565A-4FA4E542B3B4}"/>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990734" y="1731854"/>
            <a:ext cx="1201265" cy="623734"/>
          </a:xfrm>
          <a:prstGeom prst="rect">
            <a:avLst/>
          </a:prstGeom>
        </p:spPr>
      </p:pic>
      <p:cxnSp>
        <p:nvCxnSpPr>
          <p:cNvPr id="21" name="직선 연결선 20">
            <a:extLst>
              <a:ext uri="{FF2B5EF4-FFF2-40B4-BE49-F238E27FC236}">
                <a16:creationId xmlns:a16="http://schemas.microsoft.com/office/drawing/2014/main" id="{DC0BCB8C-78B7-E96F-99F1-2700481D497B}"/>
              </a:ext>
            </a:extLst>
          </p:cNvPr>
          <p:cNvCxnSpPr/>
          <p:nvPr userDrawn="1"/>
        </p:nvCxnSpPr>
        <p:spPr>
          <a:xfrm>
            <a:off x="228600" y="365125"/>
            <a:ext cx="0" cy="63563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9A75339D-670D-E391-4E87-345CF2CBE22A}"/>
              </a:ext>
            </a:extLst>
          </p:cNvPr>
          <p:cNvCxnSpPr>
            <a:cxnSpLocks/>
          </p:cNvCxnSpPr>
          <p:nvPr userDrawn="1"/>
        </p:nvCxnSpPr>
        <p:spPr>
          <a:xfrm rot="5400000">
            <a:off x="4038600" y="-1858962"/>
            <a:ext cx="0" cy="635635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774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484A8E-C4D6-A16E-65CA-D414EF0F9DBC}"/>
              </a:ext>
            </a:extLst>
          </p:cNvPr>
          <p:cNvSpPr>
            <a:spLocks noGrp="1"/>
          </p:cNvSpPr>
          <p:nvPr>
            <p:ph type="ctrTitle"/>
          </p:nvPr>
        </p:nvSpPr>
        <p:spPr/>
        <p:txBody>
          <a:bodyPr/>
          <a:lstStyle/>
          <a:p>
            <a:r>
              <a:rPr lang="ko-KR" altLang="en-US" b="0" i="0" dirty="0">
                <a:solidFill>
                  <a:srgbClr val="000000"/>
                </a:solidFill>
                <a:effectLst/>
                <a:latin typeface="Arial" panose="020B0604020202020204" pitchFamily="34" charset="0"/>
              </a:rPr>
              <a:t>웹 개발자</a:t>
            </a:r>
            <a:endParaRPr lang="ko-KR" altLang="en-US" dirty="0"/>
          </a:p>
        </p:txBody>
      </p:sp>
      <p:sp>
        <p:nvSpPr>
          <p:cNvPr id="3" name="부제목 2">
            <a:extLst>
              <a:ext uri="{FF2B5EF4-FFF2-40B4-BE49-F238E27FC236}">
                <a16:creationId xmlns:a16="http://schemas.microsoft.com/office/drawing/2014/main" id="{1B2E9953-A089-835C-155F-5AA56A545DDB}"/>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950675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a:bodyPr>
          <a:lstStyle/>
          <a:p>
            <a:r>
              <a:rPr lang="en-US" altLang="ko-KR" sz="16600" dirty="0"/>
              <a:t>HTML</a:t>
            </a:r>
            <a:endParaRPr lang="ko-KR" altLang="en-US" sz="166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32602971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3C3A93-F4D9-6A17-1714-879CEE1EE985}"/>
              </a:ext>
            </a:extLst>
          </p:cNvPr>
          <p:cNvSpPr>
            <a:spLocks noGrp="1"/>
          </p:cNvSpPr>
          <p:nvPr>
            <p:ph type="title"/>
          </p:nvPr>
        </p:nvSpPr>
        <p:spPr/>
        <p:txBody>
          <a:bodyPr/>
          <a:lstStyle/>
          <a:p>
            <a:r>
              <a:rPr lang="en-US" altLang="ko-KR" dirty="0"/>
              <a:t>function </a:t>
            </a:r>
            <a:r>
              <a:rPr lang="en-US" altLang="ko-KR" dirty="0" err="1"/>
              <a:t>is_admin</a:t>
            </a:r>
            <a:endParaRPr lang="ko-KR" altLang="en-US" dirty="0"/>
          </a:p>
        </p:txBody>
      </p:sp>
      <p:pic>
        <p:nvPicPr>
          <p:cNvPr id="4" name="그림 3">
            <a:extLst>
              <a:ext uri="{FF2B5EF4-FFF2-40B4-BE49-F238E27FC236}">
                <a16:creationId xmlns:a16="http://schemas.microsoft.com/office/drawing/2014/main" id="{BFAF2C8C-107A-E2AF-6F5E-150F66D294C0}"/>
              </a:ext>
            </a:extLst>
          </p:cNvPr>
          <p:cNvPicPr>
            <a:picLocks noChangeAspect="1"/>
          </p:cNvPicPr>
          <p:nvPr/>
        </p:nvPicPr>
        <p:blipFill>
          <a:blip r:embed="rId2"/>
          <a:stretch>
            <a:fillRect/>
          </a:stretch>
        </p:blipFill>
        <p:spPr>
          <a:xfrm>
            <a:off x="838200" y="1690688"/>
            <a:ext cx="4993257" cy="4946862"/>
          </a:xfrm>
          <a:prstGeom prst="rect">
            <a:avLst/>
          </a:prstGeom>
        </p:spPr>
      </p:pic>
    </p:spTree>
    <p:extLst>
      <p:ext uri="{BB962C8B-B14F-4D97-AF65-F5344CB8AC3E}">
        <p14:creationId xmlns:p14="http://schemas.microsoft.com/office/powerpoint/2010/main" val="41184879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892EAC-D47B-6ECB-0C0A-28C847BEAA68}"/>
              </a:ext>
            </a:extLst>
          </p:cNvPr>
          <p:cNvSpPr>
            <a:spLocks noGrp="1"/>
          </p:cNvSpPr>
          <p:nvPr>
            <p:ph type="title"/>
          </p:nvPr>
        </p:nvSpPr>
        <p:spPr/>
        <p:txBody>
          <a:bodyPr/>
          <a:lstStyle/>
          <a:p>
            <a:r>
              <a:rPr lang="en-US" altLang="ko-KR" dirty="0"/>
              <a:t>function </a:t>
            </a:r>
            <a:r>
              <a:rPr lang="en-US" altLang="ko-KR" dirty="0" err="1"/>
              <a:t>get_order_count</a:t>
            </a:r>
            <a:endParaRPr lang="ko-KR" altLang="en-US" dirty="0"/>
          </a:p>
        </p:txBody>
      </p:sp>
      <p:pic>
        <p:nvPicPr>
          <p:cNvPr id="4" name="그림 3">
            <a:extLst>
              <a:ext uri="{FF2B5EF4-FFF2-40B4-BE49-F238E27FC236}">
                <a16:creationId xmlns:a16="http://schemas.microsoft.com/office/drawing/2014/main" id="{8C9E59B2-3B57-40C8-AF1F-4B72652B0F84}"/>
              </a:ext>
            </a:extLst>
          </p:cNvPr>
          <p:cNvPicPr>
            <a:picLocks noChangeAspect="1"/>
          </p:cNvPicPr>
          <p:nvPr/>
        </p:nvPicPr>
        <p:blipFill>
          <a:blip r:embed="rId2"/>
          <a:stretch>
            <a:fillRect/>
          </a:stretch>
        </p:blipFill>
        <p:spPr>
          <a:xfrm>
            <a:off x="838200" y="1690688"/>
            <a:ext cx="5792008" cy="2657846"/>
          </a:xfrm>
          <a:prstGeom prst="rect">
            <a:avLst/>
          </a:prstGeom>
        </p:spPr>
      </p:pic>
    </p:spTree>
    <p:extLst>
      <p:ext uri="{BB962C8B-B14F-4D97-AF65-F5344CB8AC3E}">
        <p14:creationId xmlns:p14="http://schemas.microsoft.com/office/powerpoint/2010/main" val="13977888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D70CC0-0EE8-0372-3BB7-5D6AE3F181AB}"/>
              </a:ext>
            </a:extLst>
          </p:cNvPr>
          <p:cNvSpPr>
            <a:spLocks noGrp="1"/>
          </p:cNvSpPr>
          <p:nvPr>
            <p:ph type="title"/>
          </p:nvPr>
        </p:nvSpPr>
        <p:spPr/>
        <p:txBody>
          <a:bodyPr/>
          <a:lstStyle/>
          <a:p>
            <a:r>
              <a:rPr lang="en-US" altLang="ko-KR" dirty="0"/>
              <a:t>function </a:t>
            </a:r>
            <a:r>
              <a:rPr lang="en-US" altLang="ko-KR" dirty="0" err="1"/>
              <a:t>get_order_list</a:t>
            </a:r>
            <a:endParaRPr lang="ko-KR" altLang="en-US" dirty="0"/>
          </a:p>
        </p:txBody>
      </p:sp>
      <p:pic>
        <p:nvPicPr>
          <p:cNvPr id="4" name="그림 3">
            <a:extLst>
              <a:ext uri="{FF2B5EF4-FFF2-40B4-BE49-F238E27FC236}">
                <a16:creationId xmlns:a16="http://schemas.microsoft.com/office/drawing/2014/main" id="{AF369698-D2C4-FAF8-97CD-A720ED5BE359}"/>
              </a:ext>
            </a:extLst>
          </p:cNvPr>
          <p:cNvPicPr>
            <a:picLocks noChangeAspect="1"/>
          </p:cNvPicPr>
          <p:nvPr/>
        </p:nvPicPr>
        <p:blipFill>
          <a:blip r:embed="rId2"/>
          <a:stretch>
            <a:fillRect/>
          </a:stretch>
        </p:blipFill>
        <p:spPr>
          <a:xfrm>
            <a:off x="838200" y="1690689"/>
            <a:ext cx="4579189" cy="4736318"/>
          </a:xfrm>
          <a:prstGeom prst="rect">
            <a:avLst/>
          </a:prstGeom>
        </p:spPr>
      </p:pic>
    </p:spTree>
    <p:extLst>
      <p:ext uri="{BB962C8B-B14F-4D97-AF65-F5344CB8AC3E}">
        <p14:creationId xmlns:p14="http://schemas.microsoft.com/office/powerpoint/2010/main" val="961562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FABE5F-D918-15F6-DCDB-E21488953211}"/>
              </a:ext>
            </a:extLst>
          </p:cNvPr>
          <p:cNvSpPr>
            <a:spLocks noGrp="1"/>
          </p:cNvSpPr>
          <p:nvPr>
            <p:ph type="title"/>
          </p:nvPr>
        </p:nvSpPr>
        <p:spPr/>
        <p:txBody>
          <a:bodyPr/>
          <a:lstStyle/>
          <a:p>
            <a:r>
              <a:rPr lang="en-US" altLang="ko-KR" dirty="0"/>
              <a:t>function </a:t>
            </a:r>
            <a:r>
              <a:rPr lang="en-US" altLang="ko-KR" dirty="0" err="1"/>
              <a:t>get_order_info</a:t>
            </a:r>
            <a:endParaRPr lang="ko-KR" altLang="en-US" dirty="0"/>
          </a:p>
        </p:txBody>
      </p:sp>
      <p:pic>
        <p:nvPicPr>
          <p:cNvPr id="4" name="그림 3">
            <a:extLst>
              <a:ext uri="{FF2B5EF4-FFF2-40B4-BE49-F238E27FC236}">
                <a16:creationId xmlns:a16="http://schemas.microsoft.com/office/drawing/2014/main" id="{79759C9D-4FDE-A85E-97B0-C771E265D84A}"/>
              </a:ext>
            </a:extLst>
          </p:cNvPr>
          <p:cNvPicPr>
            <a:picLocks noChangeAspect="1"/>
          </p:cNvPicPr>
          <p:nvPr/>
        </p:nvPicPr>
        <p:blipFill>
          <a:blip r:embed="rId2"/>
          <a:stretch>
            <a:fillRect/>
          </a:stretch>
        </p:blipFill>
        <p:spPr>
          <a:xfrm>
            <a:off x="838201" y="1690688"/>
            <a:ext cx="4426056" cy="4925772"/>
          </a:xfrm>
          <a:prstGeom prst="rect">
            <a:avLst/>
          </a:prstGeom>
        </p:spPr>
      </p:pic>
    </p:spTree>
    <p:extLst>
      <p:ext uri="{BB962C8B-B14F-4D97-AF65-F5344CB8AC3E}">
        <p14:creationId xmlns:p14="http://schemas.microsoft.com/office/powerpoint/2010/main" val="25125111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BEF6A8-5985-650A-F61B-9BE849EEC59E}"/>
              </a:ext>
            </a:extLst>
          </p:cNvPr>
          <p:cNvSpPr>
            <a:spLocks noGrp="1"/>
          </p:cNvSpPr>
          <p:nvPr>
            <p:ph type="title"/>
          </p:nvPr>
        </p:nvSpPr>
        <p:spPr/>
        <p:txBody>
          <a:bodyPr/>
          <a:lstStyle/>
          <a:p>
            <a:r>
              <a:rPr lang="en-US" altLang="ko-KR" dirty="0"/>
              <a:t>function </a:t>
            </a:r>
            <a:r>
              <a:rPr lang="en-US" altLang="ko-KR" dirty="0" err="1"/>
              <a:t>get_order_goods_list</a:t>
            </a:r>
            <a:endParaRPr lang="ko-KR" altLang="en-US" dirty="0"/>
          </a:p>
        </p:txBody>
      </p:sp>
      <p:pic>
        <p:nvPicPr>
          <p:cNvPr id="4" name="그림 3">
            <a:extLst>
              <a:ext uri="{FF2B5EF4-FFF2-40B4-BE49-F238E27FC236}">
                <a16:creationId xmlns:a16="http://schemas.microsoft.com/office/drawing/2014/main" id="{C7B7B1E1-D403-A5DA-BD18-A739252E835E}"/>
              </a:ext>
            </a:extLst>
          </p:cNvPr>
          <p:cNvPicPr>
            <a:picLocks noChangeAspect="1"/>
          </p:cNvPicPr>
          <p:nvPr/>
        </p:nvPicPr>
        <p:blipFill>
          <a:blip r:embed="rId2"/>
          <a:stretch>
            <a:fillRect/>
          </a:stretch>
        </p:blipFill>
        <p:spPr>
          <a:xfrm>
            <a:off x="838200" y="1690688"/>
            <a:ext cx="4725838" cy="4929767"/>
          </a:xfrm>
          <a:prstGeom prst="rect">
            <a:avLst/>
          </a:prstGeom>
        </p:spPr>
      </p:pic>
    </p:spTree>
    <p:extLst>
      <p:ext uri="{BB962C8B-B14F-4D97-AF65-F5344CB8AC3E}">
        <p14:creationId xmlns:p14="http://schemas.microsoft.com/office/powerpoint/2010/main" val="35262355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35234B-3350-0391-EF78-59584D982C39}"/>
              </a:ext>
            </a:extLst>
          </p:cNvPr>
          <p:cNvSpPr>
            <a:spLocks noGrp="1"/>
          </p:cNvSpPr>
          <p:nvPr>
            <p:ph type="title"/>
          </p:nvPr>
        </p:nvSpPr>
        <p:spPr/>
        <p:txBody>
          <a:bodyPr/>
          <a:lstStyle/>
          <a:p>
            <a:r>
              <a:rPr lang="en-US" altLang="ko-KR" dirty="0"/>
              <a:t>function </a:t>
            </a:r>
            <a:r>
              <a:rPr lang="en-US" altLang="ko-KR" dirty="0" err="1"/>
              <a:t>get_goods_count</a:t>
            </a:r>
            <a:endParaRPr lang="ko-KR" altLang="en-US" dirty="0"/>
          </a:p>
        </p:txBody>
      </p:sp>
      <p:pic>
        <p:nvPicPr>
          <p:cNvPr id="4" name="그림 3">
            <a:extLst>
              <a:ext uri="{FF2B5EF4-FFF2-40B4-BE49-F238E27FC236}">
                <a16:creationId xmlns:a16="http://schemas.microsoft.com/office/drawing/2014/main" id="{599B74C9-D47D-8C3D-9161-E2A962D88DDD}"/>
              </a:ext>
            </a:extLst>
          </p:cNvPr>
          <p:cNvPicPr>
            <a:picLocks noChangeAspect="1"/>
          </p:cNvPicPr>
          <p:nvPr/>
        </p:nvPicPr>
        <p:blipFill>
          <a:blip r:embed="rId2"/>
          <a:stretch>
            <a:fillRect/>
          </a:stretch>
        </p:blipFill>
        <p:spPr>
          <a:xfrm>
            <a:off x="838200" y="1690688"/>
            <a:ext cx="5734850" cy="2676899"/>
          </a:xfrm>
          <a:prstGeom prst="rect">
            <a:avLst/>
          </a:prstGeom>
        </p:spPr>
      </p:pic>
    </p:spTree>
    <p:extLst>
      <p:ext uri="{BB962C8B-B14F-4D97-AF65-F5344CB8AC3E}">
        <p14:creationId xmlns:p14="http://schemas.microsoft.com/office/powerpoint/2010/main" val="2437899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44FC38-C9FA-3C84-B602-189BA4D06442}"/>
              </a:ext>
            </a:extLst>
          </p:cNvPr>
          <p:cNvSpPr>
            <a:spLocks noGrp="1"/>
          </p:cNvSpPr>
          <p:nvPr>
            <p:ph type="title"/>
          </p:nvPr>
        </p:nvSpPr>
        <p:spPr/>
        <p:txBody>
          <a:bodyPr/>
          <a:lstStyle/>
          <a:p>
            <a:r>
              <a:rPr lang="en-US" altLang="ko-KR" dirty="0"/>
              <a:t>function </a:t>
            </a:r>
            <a:r>
              <a:rPr lang="en-US" altLang="ko-KR" dirty="0" err="1"/>
              <a:t>get_goods_list</a:t>
            </a:r>
            <a:endParaRPr lang="ko-KR" altLang="en-US" dirty="0"/>
          </a:p>
        </p:txBody>
      </p:sp>
      <p:pic>
        <p:nvPicPr>
          <p:cNvPr id="4" name="그림 3">
            <a:extLst>
              <a:ext uri="{FF2B5EF4-FFF2-40B4-BE49-F238E27FC236}">
                <a16:creationId xmlns:a16="http://schemas.microsoft.com/office/drawing/2014/main" id="{A4A4743C-756F-E918-121D-E87CDCA17285}"/>
              </a:ext>
            </a:extLst>
          </p:cNvPr>
          <p:cNvPicPr>
            <a:picLocks noChangeAspect="1"/>
          </p:cNvPicPr>
          <p:nvPr/>
        </p:nvPicPr>
        <p:blipFill>
          <a:blip r:embed="rId2"/>
          <a:stretch>
            <a:fillRect/>
          </a:stretch>
        </p:blipFill>
        <p:spPr>
          <a:xfrm>
            <a:off x="838201" y="1690688"/>
            <a:ext cx="4863860" cy="4981156"/>
          </a:xfrm>
          <a:prstGeom prst="rect">
            <a:avLst/>
          </a:prstGeom>
        </p:spPr>
      </p:pic>
    </p:spTree>
    <p:extLst>
      <p:ext uri="{BB962C8B-B14F-4D97-AF65-F5344CB8AC3E}">
        <p14:creationId xmlns:p14="http://schemas.microsoft.com/office/powerpoint/2010/main" val="26422064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7FDCA9-06AE-A5E0-3E75-51942293B49C}"/>
              </a:ext>
            </a:extLst>
          </p:cNvPr>
          <p:cNvSpPr>
            <a:spLocks noGrp="1"/>
          </p:cNvSpPr>
          <p:nvPr>
            <p:ph type="title"/>
          </p:nvPr>
        </p:nvSpPr>
        <p:spPr/>
        <p:txBody>
          <a:bodyPr/>
          <a:lstStyle/>
          <a:p>
            <a:r>
              <a:rPr lang="en-US" altLang="ko-KR" dirty="0"/>
              <a:t>function </a:t>
            </a:r>
            <a:r>
              <a:rPr lang="en-US" altLang="ko-KR" dirty="0" err="1"/>
              <a:t>get_goods_info</a:t>
            </a:r>
            <a:endParaRPr lang="ko-KR" altLang="en-US" dirty="0"/>
          </a:p>
        </p:txBody>
      </p:sp>
      <p:pic>
        <p:nvPicPr>
          <p:cNvPr id="4" name="그림 3">
            <a:extLst>
              <a:ext uri="{FF2B5EF4-FFF2-40B4-BE49-F238E27FC236}">
                <a16:creationId xmlns:a16="http://schemas.microsoft.com/office/drawing/2014/main" id="{6D762A92-22A2-4562-E330-EC0F722C9AB8}"/>
              </a:ext>
            </a:extLst>
          </p:cNvPr>
          <p:cNvPicPr>
            <a:picLocks noChangeAspect="1"/>
          </p:cNvPicPr>
          <p:nvPr/>
        </p:nvPicPr>
        <p:blipFill>
          <a:blip r:embed="rId2"/>
          <a:stretch>
            <a:fillRect/>
          </a:stretch>
        </p:blipFill>
        <p:spPr>
          <a:xfrm>
            <a:off x="838200" y="1690688"/>
            <a:ext cx="4035725" cy="4970832"/>
          </a:xfrm>
          <a:prstGeom prst="rect">
            <a:avLst/>
          </a:prstGeom>
        </p:spPr>
      </p:pic>
    </p:spTree>
    <p:extLst>
      <p:ext uri="{BB962C8B-B14F-4D97-AF65-F5344CB8AC3E}">
        <p14:creationId xmlns:p14="http://schemas.microsoft.com/office/powerpoint/2010/main" val="443691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8474BC-EE53-F6B6-83DF-CA8702D2477C}"/>
              </a:ext>
            </a:extLst>
          </p:cNvPr>
          <p:cNvSpPr>
            <a:spLocks noGrp="1"/>
          </p:cNvSpPr>
          <p:nvPr>
            <p:ph type="title"/>
          </p:nvPr>
        </p:nvSpPr>
        <p:spPr/>
        <p:txBody>
          <a:bodyPr/>
          <a:lstStyle/>
          <a:p>
            <a:r>
              <a:rPr lang="en-US" altLang="ko-KR" dirty="0"/>
              <a:t>function </a:t>
            </a:r>
            <a:r>
              <a:rPr lang="en-US" altLang="ko-KR" dirty="0" err="1"/>
              <a:t>get_user_list</a:t>
            </a:r>
            <a:endParaRPr lang="ko-KR" altLang="en-US" dirty="0"/>
          </a:p>
        </p:txBody>
      </p:sp>
      <p:pic>
        <p:nvPicPr>
          <p:cNvPr id="4" name="그림 3">
            <a:extLst>
              <a:ext uri="{FF2B5EF4-FFF2-40B4-BE49-F238E27FC236}">
                <a16:creationId xmlns:a16="http://schemas.microsoft.com/office/drawing/2014/main" id="{9665347D-EEC9-368B-3169-7B5FB40190F8}"/>
              </a:ext>
            </a:extLst>
          </p:cNvPr>
          <p:cNvPicPr>
            <a:picLocks noChangeAspect="1"/>
          </p:cNvPicPr>
          <p:nvPr/>
        </p:nvPicPr>
        <p:blipFill>
          <a:blip r:embed="rId2"/>
          <a:stretch>
            <a:fillRect/>
          </a:stretch>
        </p:blipFill>
        <p:spPr>
          <a:xfrm>
            <a:off x="838200" y="1690688"/>
            <a:ext cx="3966713" cy="5050905"/>
          </a:xfrm>
          <a:prstGeom prst="rect">
            <a:avLst/>
          </a:prstGeom>
        </p:spPr>
      </p:pic>
    </p:spTree>
    <p:extLst>
      <p:ext uri="{BB962C8B-B14F-4D97-AF65-F5344CB8AC3E}">
        <p14:creationId xmlns:p14="http://schemas.microsoft.com/office/powerpoint/2010/main" val="15039952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8474BC-EE53-F6B6-83DF-CA8702D2477C}"/>
              </a:ext>
            </a:extLst>
          </p:cNvPr>
          <p:cNvSpPr>
            <a:spLocks noGrp="1"/>
          </p:cNvSpPr>
          <p:nvPr>
            <p:ph type="title"/>
          </p:nvPr>
        </p:nvSpPr>
        <p:spPr/>
        <p:txBody>
          <a:bodyPr/>
          <a:lstStyle/>
          <a:p>
            <a:r>
              <a:rPr lang="en-US" altLang="ko-KR" dirty="0"/>
              <a:t>function </a:t>
            </a:r>
            <a:r>
              <a:rPr lang="en-US" altLang="ko-KR" dirty="0" err="1"/>
              <a:t>get_user_list</a:t>
            </a:r>
            <a:endParaRPr lang="ko-KR" altLang="en-US" dirty="0"/>
          </a:p>
        </p:txBody>
      </p:sp>
      <p:pic>
        <p:nvPicPr>
          <p:cNvPr id="5" name="그림 4">
            <a:extLst>
              <a:ext uri="{FF2B5EF4-FFF2-40B4-BE49-F238E27FC236}">
                <a16:creationId xmlns:a16="http://schemas.microsoft.com/office/drawing/2014/main" id="{105E8A4B-1191-55BA-CCFC-BC6A8714298B}"/>
              </a:ext>
            </a:extLst>
          </p:cNvPr>
          <p:cNvPicPr>
            <a:picLocks noChangeAspect="1"/>
          </p:cNvPicPr>
          <p:nvPr/>
        </p:nvPicPr>
        <p:blipFill>
          <a:blip r:embed="rId2"/>
          <a:stretch>
            <a:fillRect/>
          </a:stretch>
        </p:blipFill>
        <p:spPr>
          <a:xfrm>
            <a:off x="838200" y="1695208"/>
            <a:ext cx="5496692" cy="3467584"/>
          </a:xfrm>
          <a:prstGeom prst="rect">
            <a:avLst/>
          </a:prstGeom>
        </p:spPr>
      </p:pic>
    </p:spTree>
    <p:extLst>
      <p:ext uri="{BB962C8B-B14F-4D97-AF65-F5344CB8AC3E}">
        <p14:creationId xmlns:p14="http://schemas.microsoft.com/office/powerpoint/2010/main" val="229854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B793C8-B128-48CC-C24D-12C601E8AA36}"/>
              </a:ext>
            </a:extLst>
          </p:cNvPr>
          <p:cNvSpPr>
            <a:spLocks noGrp="1"/>
          </p:cNvSpPr>
          <p:nvPr>
            <p:ph type="title"/>
          </p:nvPr>
        </p:nvSpPr>
        <p:spPr/>
        <p:txBody>
          <a:bodyPr/>
          <a:lstStyle/>
          <a:p>
            <a:r>
              <a:rPr lang="en-US" altLang="ko-KR" dirty="0"/>
              <a:t>HISTORY</a:t>
            </a:r>
            <a:endParaRPr lang="ko-KR" altLang="en-US" dirty="0"/>
          </a:p>
        </p:txBody>
      </p:sp>
      <p:sp>
        <p:nvSpPr>
          <p:cNvPr id="3" name="내용 개체 틀 2">
            <a:extLst>
              <a:ext uri="{FF2B5EF4-FFF2-40B4-BE49-F238E27FC236}">
                <a16:creationId xmlns:a16="http://schemas.microsoft.com/office/drawing/2014/main" id="{4303D24D-0960-374F-152F-37741461D434}"/>
              </a:ext>
            </a:extLst>
          </p:cNvPr>
          <p:cNvSpPr>
            <a:spLocks noGrp="1"/>
          </p:cNvSpPr>
          <p:nvPr>
            <p:ph idx="1"/>
          </p:nvPr>
        </p:nvSpPr>
        <p:spPr/>
        <p:txBody>
          <a:bodyPr>
            <a:normAutofit fontScale="70000" lnSpcReduction="20000"/>
          </a:bodyPr>
          <a:lstStyle/>
          <a:p>
            <a:r>
              <a:rPr lang="en-US" altLang="ko-KR" dirty="0"/>
              <a:t>1991- Tim Berners-Lee invents HTML 1.0</a:t>
            </a:r>
          </a:p>
          <a:p>
            <a:r>
              <a:rPr lang="en-US" altLang="ko-KR" dirty="0"/>
              <a:t>1993- HTML 1.0 is released. </a:t>
            </a:r>
          </a:p>
          <a:p>
            <a:pPr lvl="1"/>
            <a:r>
              <a:rPr lang="en-US" altLang="ko-KR" dirty="0"/>
              <a:t>Not many developers are creating websites at this time.</a:t>
            </a:r>
          </a:p>
          <a:p>
            <a:r>
              <a:rPr lang="en-US" altLang="ko-KR" dirty="0"/>
              <a:t>1995- HTML 2.0 is published. </a:t>
            </a:r>
          </a:p>
          <a:p>
            <a:pPr lvl="1"/>
            <a:r>
              <a:rPr lang="en-US" altLang="ko-KR" dirty="0"/>
              <a:t>This contains the features of HTML 1.0 plus new features. This remained the standard markup language for designing and creating websites until 1997.</a:t>
            </a:r>
          </a:p>
          <a:p>
            <a:r>
              <a:rPr lang="en-US" altLang="ko-KR" dirty="0"/>
              <a:t>1997- HTML 3.0 was invented. </a:t>
            </a:r>
          </a:p>
          <a:p>
            <a:pPr lvl="1"/>
            <a:r>
              <a:rPr lang="en-US" altLang="ko-KR" dirty="0"/>
              <a:t>Here, Dave Raggett introduced a fresh draft on HTML, which improved new features of HTML and gave more powerful characteristics for webmasters in designing websites. Unfortunately, the powerful features slowed down the browser in applying further improvements.</a:t>
            </a:r>
          </a:p>
          <a:p>
            <a:r>
              <a:rPr lang="en-US" altLang="ko-KR" dirty="0"/>
              <a:t>1999- The widely-used HTML 4.0 comes out. </a:t>
            </a:r>
          </a:p>
          <a:p>
            <a:pPr lvl="1"/>
            <a:r>
              <a:rPr lang="en-US" altLang="ko-KR" dirty="0"/>
              <a:t>It is very successful.</a:t>
            </a:r>
          </a:p>
          <a:p>
            <a:r>
              <a:rPr lang="en-US" altLang="ko-KR" dirty="0"/>
              <a:t>2014- HTML 5.0 is released and used worldwide. </a:t>
            </a:r>
          </a:p>
          <a:p>
            <a:pPr lvl="1"/>
            <a:r>
              <a:rPr lang="en-US" altLang="ko-KR" dirty="0"/>
              <a:t>It is said to be the extended version of HTML 4.01 which was published in 2012.</a:t>
            </a:r>
            <a:endParaRPr lang="ko-KR" altLang="en-US" dirty="0"/>
          </a:p>
        </p:txBody>
      </p:sp>
      <p:pic>
        <p:nvPicPr>
          <p:cNvPr id="4" name="그림 3">
            <a:extLst>
              <a:ext uri="{FF2B5EF4-FFF2-40B4-BE49-F238E27FC236}">
                <a16:creationId xmlns:a16="http://schemas.microsoft.com/office/drawing/2014/main" id="{03B92894-35C2-9F80-6E0D-95A69AA67C7F}"/>
              </a:ext>
            </a:extLst>
          </p:cNvPr>
          <p:cNvPicPr>
            <a:picLocks noChangeAspect="1"/>
          </p:cNvPicPr>
          <p:nvPr/>
        </p:nvPicPr>
        <p:blipFill>
          <a:blip r:embed="rId2"/>
          <a:stretch>
            <a:fillRect/>
          </a:stretch>
        </p:blipFill>
        <p:spPr>
          <a:xfrm>
            <a:off x="6337540" y="188793"/>
            <a:ext cx="3024998" cy="1940494"/>
          </a:xfrm>
          <a:prstGeom prst="rect">
            <a:avLst/>
          </a:prstGeom>
        </p:spPr>
      </p:pic>
    </p:spTree>
    <p:extLst>
      <p:ext uri="{BB962C8B-B14F-4D97-AF65-F5344CB8AC3E}">
        <p14:creationId xmlns:p14="http://schemas.microsoft.com/office/powerpoint/2010/main" val="3955021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5093B9-1763-CAA4-F63A-5FD7AFCE0F7F}"/>
              </a:ext>
            </a:extLst>
          </p:cNvPr>
          <p:cNvSpPr>
            <a:spLocks noGrp="1"/>
          </p:cNvSpPr>
          <p:nvPr>
            <p:ph type="title"/>
          </p:nvPr>
        </p:nvSpPr>
        <p:spPr/>
        <p:txBody>
          <a:bodyPr/>
          <a:lstStyle/>
          <a:p>
            <a:r>
              <a:rPr lang="en-US" altLang="ko-KR" dirty="0"/>
              <a:t>function </a:t>
            </a:r>
            <a:r>
              <a:rPr lang="en-US" altLang="ko-KR" dirty="0" err="1"/>
              <a:t>get_user_count</a:t>
            </a:r>
            <a:endParaRPr lang="ko-KR" altLang="en-US" dirty="0"/>
          </a:p>
        </p:txBody>
      </p:sp>
      <p:pic>
        <p:nvPicPr>
          <p:cNvPr id="4" name="그림 3">
            <a:extLst>
              <a:ext uri="{FF2B5EF4-FFF2-40B4-BE49-F238E27FC236}">
                <a16:creationId xmlns:a16="http://schemas.microsoft.com/office/drawing/2014/main" id="{D200E5DE-1AEF-7B4A-CA7E-6141B81A8161}"/>
              </a:ext>
            </a:extLst>
          </p:cNvPr>
          <p:cNvPicPr>
            <a:picLocks noChangeAspect="1"/>
          </p:cNvPicPr>
          <p:nvPr/>
        </p:nvPicPr>
        <p:blipFill>
          <a:blip r:embed="rId2"/>
          <a:stretch>
            <a:fillRect/>
          </a:stretch>
        </p:blipFill>
        <p:spPr>
          <a:xfrm>
            <a:off x="838200" y="1690688"/>
            <a:ext cx="5753903" cy="2143424"/>
          </a:xfrm>
          <a:prstGeom prst="rect">
            <a:avLst/>
          </a:prstGeom>
        </p:spPr>
      </p:pic>
    </p:spTree>
    <p:extLst>
      <p:ext uri="{BB962C8B-B14F-4D97-AF65-F5344CB8AC3E}">
        <p14:creationId xmlns:p14="http://schemas.microsoft.com/office/powerpoint/2010/main" val="12666312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004681-0948-B8F8-9A3C-F98DD6DB9CC5}"/>
              </a:ext>
            </a:extLst>
          </p:cNvPr>
          <p:cNvSpPr>
            <a:spLocks noGrp="1"/>
          </p:cNvSpPr>
          <p:nvPr>
            <p:ph type="title"/>
          </p:nvPr>
        </p:nvSpPr>
        <p:spPr/>
        <p:txBody>
          <a:bodyPr/>
          <a:lstStyle/>
          <a:p>
            <a:r>
              <a:rPr lang="en-US" altLang="ko-KR" dirty="0"/>
              <a:t>function </a:t>
            </a:r>
            <a:r>
              <a:rPr lang="en-US" altLang="ko-KR" dirty="0" err="1"/>
              <a:t>get_user_info</a:t>
            </a:r>
            <a:endParaRPr lang="ko-KR" altLang="en-US" dirty="0"/>
          </a:p>
        </p:txBody>
      </p:sp>
      <p:pic>
        <p:nvPicPr>
          <p:cNvPr id="4" name="그림 3">
            <a:extLst>
              <a:ext uri="{FF2B5EF4-FFF2-40B4-BE49-F238E27FC236}">
                <a16:creationId xmlns:a16="http://schemas.microsoft.com/office/drawing/2014/main" id="{E6F9D3B3-05B3-3D30-46DC-BC0D8EB990F7}"/>
              </a:ext>
            </a:extLst>
          </p:cNvPr>
          <p:cNvPicPr>
            <a:picLocks noChangeAspect="1"/>
          </p:cNvPicPr>
          <p:nvPr/>
        </p:nvPicPr>
        <p:blipFill>
          <a:blip r:embed="rId2"/>
          <a:stretch>
            <a:fillRect/>
          </a:stretch>
        </p:blipFill>
        <p:spPr>
          <a:xfrm>
            <a:off x="838201" y="1690688"/>
            <a:ext cx="3983966" cy="5023607"/>
          </a:xfrm>
          <a:prstGeom prst="rect">
            <a:avLst/>
          </a:prstGeom>
        </p:spPr>
      </p:pic>
    </p:spTree>
    <p:extLst>
      <p:ext uri="{BB962C8B-B14F-4D97-AF65-F5344CB8AC3E}">
        <p14:creationId xmlns:p14="http://schemas.microsoft.com/office/powerpoint/2010/main" val="30250447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1B07D9-4978-EF58-8258-5D08FD347F47}"/>
              </a:ext>
            </a:extLst>
          </p:cNvPr>
          <p:cNvSpPr>
            <a:spLocks noGrp="1"/>
          </p:cNvSpPr>
          <p:nvPr>
            <p:ph type="title"/>
          </p:nvPr>
        </p:nvSpPr>
        <p:spPr/>
        <p:txBody>
          <a:bodyPr/>
          <a:lstStyle/>
          <a:p>
            <a:r>
              <a:rPr lang="en-US" altLang="ko-KR" dirty="0"/>
              <a:t>function </a:t>
            </a:r>
            <a:r>
              <a:rPr lang="en-US" altLang="ko-KR" dirty="0" err="1"/>
              <a:t>get_company_list</a:t>
            </a:r>
            <a:endParaRPr lang="ko-KR" altLang="en-US" dirty="0"/>
          </a:p>
        </p:txBody>
      </p:sp>
      <p:pic>
        <p:nvPicPr>
          <p:cNvPr id="4" name="그림 3">
            <a:extLst>
              <a:ext uri="{FF2B5EF4-FFF2-40B4-BE49-F238E27FC236}">
                <a16:creationId xmlns:a16="http://schemas.microsoft.com/office/drawing/2014/main" id="{03F0ADF7-61E5-4E07-DA45-2E35402DD65E}"/>
              </a:ext>
            </a:extLst>
          </p:cNvPr>
          <p:cNvPicPr>
            <a:picLocks noChangeAspect="1"/>
          </p:cNvPicPr>
          <p:nvPr/>
        </p:nvPicPr>
        <p:blipFill>
          <a:blip r:embed="rId2"/>
          <a:stretch>
            <a:fillRect/>
          </a:stretch>
        </p:blipFill>
        <p:spPr>
          <a:xfrm>
            <a:off x="838200" y="1690688"/>
            <a:ext cx="5588479" cy="4935165"/>
          </a:xfrm>
          <a:prstGeom prst="rect">
            <a:avLst/>
          </a:prstGeom>
        </p:spPr>
      </p:pic>
    </p:spTree>
    <p:extLst>
      <p:ext uri="{BB962C8B-B14F-4D97-AF65-F5344CB8AC3E}">
        <p14:creationId xmlns:p14="http://schemas.microsoft.com/office/powerpoint/2010/main" val="30988151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1B07D9-4978-EF58-8258-5D08FD347F47}"/>
              </a:ext>
            </a:extLst>
          </p:cNvPr>
          <p:cNvSpPr>
            <a:spLocks noGrp="1"/>
          </p:cNvSpPr>
          <p:nvPr>
            <p:ph type="title"/>
          </p:nvPr>
        </p:nvSpPr>
        <p:spPr/>
        <p:txBody>
          <a:bodyPr/>
          <a:lstStyle/>
          <a:p>
            <a:r>
              <a:rPr lang="en-US" altLang="ko-KR" dirty="0"/>
              <a:t>function </a:t>
            </a:r>
            <a:r>
              <a:rPr lang="en-US" altLang="ko-KR" dirty="0" err="1"/>
              <a:t>get_company_list</a:t>
            </a:r>
            <a:endParaRPr lang="ko-KR" altLang="en-US" dirty="0"/>
          </a:p>
        </p:txBody>
      </p:sp>
      <p:pic>
        <p:nvPicPr>
          <p:cNvPr id="5" name="그림 4">
            <a:extLst>
              <a:ext uri="{FF2B5EF4-FFF2-40B4-BE49-F238E27FC236}">
                <a16:creationId xmlns:a16="http://schemas.microsoft.com/office/drawing/2014/main" id="{82909B56-3271-EBA7-2692-0C36912ED4FA}"/>
              </a:ext>
            </a:extLst>
          </p:cNvPr>
          <p:cNvPicPr>
            <a:picLocks noChangeAspect="1"/>
          </p:cNvPicPr>
          <p:nvPr/>
        </p:nvPicPr>
        <p:blipFill>
          <a:blip r:embed="rId2"/>
          <a:stretch>
            <a:fillRect/>
          </a:stretch>
        </p:blipFill>
        <p:spPr>
          <a:xfrm>
            <a:off x="838200" y="1690688"/>
            <a:ext cx="5553850" cy="3572374"/>
          </a:xfrm>
          <a:prstGeom prst="rect">
            <a:avLst/>
          </a:prstGeom>
        </p:spPr>
      </p:pic>
    </p:spTree>
    <p:extLst>
      <p:ext uri="{BB962C8B-B14F-4D97-AF65-F5344CB8AC3E}">
        <p14:creationId xmlns:p14="http://schemas.microsoft.com/office/powerpoint/2010/main" val="42551247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E17DD9-2079-7DFA-C600-BB6001211713}"/>
              </a:ext>
            </a:extLst>
          </p:cNvPr>
          <p:cNvSpPr>
            <a:spLocks noGrp="1"/>
          </p:cNvSpPr>
          <p:nvPr>
            <p:ph type="title"/>
          </p:nvPr>
        </p:nvSpPr>
        <p:spPr/>
        <p:txBody>
          <a:bodyPr/>
          <a:lstStyle/>
          <a:p>
            <a:r>
              <a:rPr lang="en-US" altLang="ko-KR" dirty="0"/>
              <a:t>function </a:t>
            </a:r>
            <a:r>
              <a:rPr lang="en-US" altLang="ko-KR" dirty="0" err="1"/>
              <a:t>get_company_count</a:t>
            </a:r>
            <a:endParaRPr lang="ko-KR" altLang="en-US" dirty="0"/>
          </a:p>
        </p:txBody>
      </p:sp>
      <p:pic>
        <p:nvPicPr>
          <p:cNvPr id="4" name="그림 3">
            <a:extLst>
              <a:ext uri="{FF2B5EF4-FFF2-40B4-BE49-F238E27FC236}">
                <a16:creationId xmlns:a16="http://schemas.microsoft.com/office/drawing/2014/main" id="{151CED94-D1E7-C5E7-3747-2D76FC351F1C}"/>
              </a:ext>
            </a:extLst>
          </p:cNvPr>
          <p:cNvPicPr>
            <a:picLocks noChangeAspect="1"/>
          </p:cNvPicPr>
          <p:nvPr/>
        </p:nvPicPr>
        <p:blipFill>
          <a:blip r:embed="rId2"/>
          <a:stretch>
            <a:fillRect/>
          </a:stretch>
        </p:blipFill>
        <p:spPr>
          <a:xfrm>
            <a:off x="838200" y="1690688"/>
            <a:ext cx="5696745" cy="2124371"/>
          </a:xfrm>
          <a:prstGeom prst="rect">
            <a:avLst/>
          </a:prstGeom>
        </p:spPr>
      </p:pic>
    </p:spTree>
    <p:extLst>
      <p:ext uri="{BB962C8B-B14F-4D97-AF65-F5344CB8AC3E}">
        <p14:creationId xmlns:p14="http://schemas.microsoft.com/office/powerpoint/2010/main" val="1218000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8EE7BC-FD7D-A074-DBCC-4AD19EC33572}"/>
              </a:ext>
            </a:extLst>
          </p:cNvPr>
          <p:cNvSpPr>
            <a:spLocks noGrp="1"/>
          </p:cNvSpPr>
          <p:nvPr>
            <p:ph type="title"/>
          </p:nvPr>
        </p:nvSpPr>
        <p:spPr/>
        <p:txBody>
          <a:bodyPr/>
          <a:lstStyle/>
          <a:p>
            <a:r>
              <a:rPr lang="en-US" altLang="ko-KR" dirty="0"/>
              <a:t>function </a:t>
            </a:r>
            <a:r>
              <a:rPr lang="en-US" altLang="ko-KR" dirty="0" err="1"/>
              <a:t>get_company_info</a:t>
            </a:r>
            <a:endParaRPr lang="ko-KR" altLang="en-US" dirty="0"/>
          </a:p>
        </p:txBody>
      </p:sp>
      <p:pic>
        <p:nvPicPr>
          <p:cNvPr id="4" name="그림 3">
            <a:extLst>
              <a:ext uri="{FF2B5EF4-FFF2-40B4-BE49-F238E27FC236}">
                <a16:creationId xmlns:a16="http://schemas.microsoft.com/office/drawing/2014/main" id="{17B9864B-6E23-7187-B9C8-ADE004862854}"/>
              </a:ext>
            </a:extLst>
          </p:cNvPr>
          <p:cNvPicPr>
            <a:picLocks noChangeAspect="1"/>
          </p:cNvPicPr>
          <p:nvPr/>
        </p:nvPicPr>
        <p:blipFill>
          <a:blip r:embed="rId2"/>
          <a:stretch>
            <a:fillRect/>
          </a:stretch>
        </p:blipFill>
        <p:spPr>
          <a:xfrm>
            <a:off x="838200" y="1690688"/>
            <a:ext cx="4867954" cy="5010849"/>
          </a:xfrm>
          <a:prstGeom prst="rect">
            <a:avLst/>
          </a:prstGeom>
        </p:spPr>
      </p:pic>
    </p:spTree>
    <p:extLst>
      <p:ext uri="{BB962C8B-B14F-4D97-AF65-F5344CB8AC3E}">
        <p14:creationId xmlns:p14="http://schemas.microsoft.com/office/powerpoint/2010/main" val="42440237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CC6FDD-9C81-7928-F6FC-B81978B2F484}"/>
              </a:ext>
            </a:extLst>
          </p:cNvPr>
          <p:cNvSpPr>
            <a:spLocks noGrp="1"/>
          </p:cNvSpPr>
          <p:nvPr>
            <p:ph type="title"/>
          </p:nvPr>
        </p:nvSpPr>
        <p:spPr/>
        <p:txBody>
          <a:bodyPr/>
          <a:lstStyle/>
          <a:p>
            <a:r>
              <a:rPr lang="en-US" altLang="ko-KR" dirty="0"/>
              <a:t>function </a:t>
            </a:r>
            <a:r>
              <a:rPr lang="en-US" altLang="ko-KR" dirty="0" err="1"/>
              <a:t>get_board_list</a:t>
            </a:r>
            <a:endParaRPr lang="ko-KR" altLang="en-US" dirty="0"/>
          </a:p>
        </p:txBody>
      </p:sp>
      <p:pic>
        <p:nvPicPr>
          <p:cNvPr id="4" name="그림 3">
            <a:extLst>
              <a:ext uri="{FF2B5EF4-FFF2-40B4-BE49-F238E27FC236}">
                <a16:creationId xmlns:a16="http://schemas.microsoft.com/office/drawing/2014/main" id="{4F36F560-ED36-8C9D-60EB-FDEF0CA9022D}"/>
              </a:ext>
            </a:extLst>
          </p:cNvPr>
          <p:cNvPicPr>
            <a:picLocks noChangeAspect="1"/>
          </p:cNvPicPr>
          <p:nvPr/>
        </p:nvPicPr>
        <p:blipFill>
          <a:blip r:embed="rId2"/>
          <a:stretch>
            <a:fillRect/>
          </a:stretch>
        </p:blipFill>
        <p:spPr>
          <a:xfrm>
            <a:off x="838200" y="1690688"/>
            <a:ext cx="5079521" cy="5013873"/>
          </a:xfrm>
          <a:prstGeom prst="rect">
            <a:avLst/>
          </a:prstGeom>
        </p:spPr>
      </p:pic>
    </p:spTree>
    <p:extLst>
      <p:ext uri="{BB962C8B-B14F-4D97-AF65-F5344CB8AC3E}">
        <p14:creationId xmlns:p14="http://schemas.microsoft.com/office/powerpoint/2010/main" val="3972019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E2E76F-1147-82C5-14E7-32B4B6169C50}"/>
              </a:ext>
            </a:extLst>
          </p:cNvPr>
          <p:cNvSpPr>
            <a:spLocks noGrp="1"/>
          </p:cNvSpPr>
          <p:nvPr>
            <p:ph type="title"/>
          </p:nvPr>
        </p:nvSpPr>
        <p:spPr/>
        <p:txBody>
          <a:bodyPr/>
          <a:lstStyle/>
          <a:p>
            <a:r>
              <a:rPr lang="en-US" altLang="ko-KR" dirty="0"/>
              <a:t>function </a:t>
            </a:r>
            <a:r>
              <a:rPr lang="en-US" altLang="ko-KR" dirty="0" err="1"/>
              <a:t>get_board_list</a:t>
            </a:r>
            <a:endParaRPr lang="ko-KR" altLang="en-US" dirty="0"/>
          </a:p>
        </p:txBody>
      </p:sp>
      <p:pic>
        <p:nvPicPr>
          <p:cNvPr id="4" name="그림 3">
            <a:extLst>
              <a:ext uri="{FF2B5EF4-FFF2-40B4-BE49-F238E27FC236}">
                <a16:creationId xmlns:a16="http://schemas.microsoft.com/office/drawing/2014/main" id="{194071A5-0945-4CF6-9E84-5C735217903E}"/>
              </a:ext>
            </a:extLst>
          </p:cNvPr>
          <p:cNvPicPr>
            <a:picLocks noChangeAspect="1"/>
          </p:cNvPicPr>
          <p:nvPr/>
        </p:nvPicPr>
        <p:blipFill>
          <a:blip r:embed="rId2"/>
          <a:stretch>
            <a:fillRect/>
          </a:stretch>
        </p:blipFill>
        <p:spPr>
          <a:xfrm>
            <a:off x="838200" y="1690688"/>
            <a:ext cx="5496692" cy="3467584"/>
          </a:xfrm>
          <a:prstGeom prst="rect">
            <a:avLst/>
          </a:prstGeom>
        </p:spPr>
      </p:pic>
    </p:spTree>
    <p:extLst>
      <p:ext uri="{BB962C8B-B14F-4D97-AF65-F5344CB8AC3E}">
        <p14:creationId xmlns:p14="http://schemas.microsoft.com/office/powerpoint/2010/main" val="24231821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7FFDB7-6F70-9E8A-81BF-E60E6586740F}"/>
              </a:ext>
            </a:extLst>
          </p:cNvPr>
          <p:cNvSpPr>
            <a:spLocks noGrp="1"/>
          </p:cNvSpPr>
          <p:nvPr>
            <p:ph type="title"/>
          </p:nvPr>
        </p:nvSpPr>
        <p:spPr/>
        <p:txBody>
          <a:bodyPr/>
          <a:lstStyle/>
          <a:p>
            <a:r>
              <a:rPr lang="en-US" altLang="ko-KR" dirty="0"/>
              <a:t>function </a:t>
            </a:r>
            <a:r>
              <a:rPr lang="en-US" altLang="ko-KR" dirty="0" err="1"/>
              <a:t>get_board_count</a:t>
            </a:r>
            <a:endParaRPr lang="ko-KR" altLang="en-US" dirty="0"/>
          </a:p>
        </p:txBody>
      </p:sp>
      <p:pic>
        <p:nvPicPr>
          <p:cNvPr id="4" name="그림 3">
            <a:extLst>
              <a:ext uri="{FF2B5EF4-FFF2-40B4-BE49-F238E27FC236}">
                <a16:creationId xmlns:a16="http://schemas.microsoft.com/office/drawing/2014/main" id="{DA7E71C1-2FEB-D471-1569-F730C64BF7F5}"/>
              </a:ext>
            </a:extLst>
          </p:cNvPr>
          <p:cNvPicPr>
            <a:picLocks noChangeAspect="1"/>
          </p:cNvPicPr>
          <p:nvPr/>
        </p:nvPicPr>
        <p:blipFill>
          <a:blip r:embed="rId2"/>
          <a:stretch>
            <a:fillRect/>
          </a:stretch>
        </p:blipFill>
        <p:spPr>
          <a:xfrm>
            <a:off x="838200" y="1690688"/>
            <a:ext cx="5811061" cy="2114845"/>
          </a:xfrm>
          <a:prstGeom prst="rect">
            <a:avLst/>
          </a:prstGeom>
        </p:spPr>
      </p:pic>
    </p:spTree>
    <p:extLst>
      <p:ext uri="{BB962C8B-B14F-4D97-AF65-F5344CB8AC3E}">
        <p14:creationId xmlns:p14="http://schemas.microsoft.com/office/powerpoint/2010/main" val="3551149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320B28-411D-04FD-4184-9686948149E7}"/>
              </a:ext>
            </a:extLst>
          </p:cNvPr>
          <p:cNvSpPr>
            <a:spLocks noGrp="1"/>
          </p:cNvSpPr>
          <p:nvPr>
            <p:ph type="title"/>
          </p:nvPr>
        </p:nvSpPr>
        <p:spPr/>
        <p:txBody>
          <a:bodyPr/>
          <a:lstStyle/>
          <a:p>
            <a:r>
              <a:rPr lang="en-US" altLang="ko-KR" dirty="0"/>
              <a:t>function </a:t>
            </a:r>
            <a:r>
              <a:rPr lang="en-US" altLang="ko-KR" dirty="0" err="1"/>
              <a:t>get_board_info</a:t>
            </a:r>
            <a:endParaRPr lang="ko-KR" altLang="en-US" dirty="0"/>
          </a:p>
        </p:txBody>
      </p:sp>
      <p:pic>
        <p:nvPicPr>
          <p:cNvPr id="4" name="그림 3">
            <a:extLst>
              <a:ext uri="{FF2B5EF4-FFF2-40B4-BE49-F238E27FC236}">
                <a16:creationId xmlns:a16="http://schemas.microsoft.com/office/drawing/2014/main" id="{9F0BE524-5CD9-7E68-5755-3B826FC9CEBE}"/>
              </a:ext>
            </a:extLst>
          </p:cNvPr>
          <p:cNvPicPr>
            <a:picLocks noChangeAspect="1"/>
          </p:cNvPicPr>
          <p:nvPr/>
        </p:nvPicPr>
        <p:blipFill>
          <a:blip r:embed="rId2"/>
          <a:stretch>
            <a:fillRect/>
          </a:stretch>
        </p:blipFill>
        <p:spPr>
          <a:xfrm>
            <a:off x="838200" y="1690688"/>
            <a:ext cx="4677428" cy="5010849"/>
          </a:xfrm>
          <a:prstGeom prst="rect">
            <a:avLst/>
          </a:prstGeom>
        </p:spPr>
      </p:pic>
    </p:spTree>
    <p:extLst>
      <p:ext uri="{BB962C8B-B14F-4D97-AF65-F5344CB8AC3E}">
        <p14:creationId xmlns:p14="http://schemas.microsoft.com/office/powerpoint/2010/main" val="232186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a:bodyPr>
          <a:lstStyle/>
          <a:p>
            <a:r>
              <a:rPr lang="en-US" altLang="ko-KR" sz="16600" dirty="0"/>
              <a:t>HTTPS</a:t>
            </a:r>
            <a:endParaRPr lang="ko-KR" altLang="en-US" sz="166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992207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245D89-0E8E-0A04-413B-C034E53708FE}"/>
              </a:ext>
            </a:extLst>
          </p:cNvPr>
          <p:cNvSpPr>
            <a:spLocks noGrp="1"/>
          </p:cNvSpPr>
          <p:nvPr>
            <p:ph type="title"/>
          </p:nvPr>
        </p:nvSpPr>
        <p:spPr/>
        <p:txBody>
          <a:bodyPr/>
          <a:lstStyle/>
          <a:p>
            <a:r>
              <a:rPr lang="en-US" altLang="ko-KR" dirty="0"/>
              <a:t>function </a:t>
            </a:r>
            <a:r>
              <a:rPr lang="en-US" altLang="ko-KR" dirty="0" err="1"/>
              <a:t>get_admin_idx</a:t>
            </a:r>
            <a:endParaRPr lang="ko-KR" altLang="en-US" dirty="0"/>
          </a:p>
        </p:txBody>
      </p:sp>
      <p:pic>
        <p:nvPicPr>
          <p:cNvPr id="4" name="그림 3">
            <a:extLst>
              <a:ext uri="{FF2B5EF4-FFF2-40B4-BE49-F238E27FC236}">
                <a16:creationId xmlns:a16="http://schemas.microsoft.com/office/drawing/2014/main" id="{85583761-AFEB-0FAE-B014-C12A8B1DDF6A}"/>
              </a:ext>
            </a:extLst>
          </p:cNvPr>
          <p:cNvPicPr>
            <a:picLocks noChangeAspect="1"/>
          </p:cNvPicPr>
          <p:nvPr/>
        </p:nvPicPr>
        <p:blipFill>
          <a:blip r:embed="rId2"/>
          <a:stretch>
            <a:fillRect/>
          </a:stretch>
        </p:blipFill>
        <p:spPr>
          <a:xfrm>
            <a:off x="838200" y="1690688"/>
            <a:ext cx="6173061" cy="2162477"/>
          </a:xfrm>
          <a:prstGeom prst="rect">
            <a:avLst/>
          </a:prstGeom>
        </p:spPr>
      </p:pic>
    </p:spTree>
    <p:extLst>
      <p:ext uri="{BB962C8B-B14F-4D97-AF65-F5344CB8AC3E}">
        <p14:creationId xmlns:p14="http://schemas.microsoft.com/office/powerpoint/2010/main" val="17585206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81F74-0006-33FD-F536-22842881AB4E}"/>
              </a:ext>
            </a:extLst>
          </p:cNvPr>
          <p:cNvSpPr>
            <a:spLocks noGrp="1"/>
          </p:cNvSpPr>
          <p:nvPr>
            <p:ph type="title"/>
          </p:nvPr>
        </p:nvSpPr>
        <p:spPr/>
        <p:txBody>
          <a:bodyPr/>
          <a:lstStyle/>
          <a:p>
            <a:r>
              <a:rPr lang="en-US" altLang="ko-KR" dirty="0"/>
              <a:t>function </a:t>
            </a:r>
            <a:r>
              <a:rPr lang="en-US" altLang="ko-KR" dirty="0" err="1"/>
              <a:t>get_select_one</a:t>
            </a:r>
            <a:endParaRPr lang="ko-KR" altLang="en-US" dirty="0"/>
          </a:p>
        </p:txBody>
      </p:sp>
      <p:pic>
        <p:nvPicPr>
          <p:cNvPr id="4" name="그림 3">
            <a:extLst>
              <a:ext uri="{FF2B5EF4-FFF2-40B4-BE49-F238E27FC236}">
                <a16:creationId xmlns:a16="http://schemas.microsoft.com/office/drawing/2014/main" id="{7B551288-F1F9-FE76-BD07-92313C1733ED}"/>
              </a:ext>
            </a:extLst>
          </p:cNvPr>
          <p:cNvPicPr>
            <a:picLocks noChangeAspect="1"/>
          </p:cNvPicPr>
          <p:nvPr/>
        </p:nvPicPr>
        <p:blipFill>
          <a:blip r:embed="rId2"/>
          <a:stretch>
            <a:fillRect/>
          </a:stretch>
        </p:blipFill>
        <p:spPr>
          <a:xfrm>
            <a:off x="838200" y="1690688"/>
            <a:ext cx="4515480" cy="1876687"/>
          </a:xfrm>
          <a:prstGeom prst="rect">
            <a:avLst/>
          </a:prstGeom>
        </p:spPr>
      </p:pic>
    </p:spTree>
    <p:extLst>
      <p:ext uri="{BB962C8B-B14F-4D97-AF65-F5344CB8AC3E}">
        <p14:creationId xmlns:p14="http://schemas.microsoft.com/office/powerpoint/2010/main" val="16189062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D9EF3-7DEC-6CB2-2F9F-A19D756A1353}"/>
              </a:ext>
            </a:extLst>
          </p:cNvPr>
          <p:cNvSpPr>
            <a:spLocks noGrp="1"/>
          </p:cNvSpPr>
          <p:nvPr>
            <p:ph type="title"/>
          </p:nvPr>
        </p:nvSpPr>
        <p:spPr/>
        <p:txBody>
          <a:bodyPr/>
          <a:lstStyle/>
          <a:p>
            <a:r>
              <a:rPr lang="en-US" altLang="ko-KR" dirty="0"/>
              <a:t>function </a:t>
            </a:r>
            <a:r>
              <a:rPr lang="en-US" altLang="ko-KR" dirty="0" err="1"/>
              <a:t>get_last_insert_id</a:t>
            </a:r>
            <a:endParaRPr lang="ko-KR" altLang="en-US" dirty="0"/>
          </a:p>
        </p:txBody>
      </p:sp>
      <p:pic>
        <p:nvPicPr>
          <p:cNvPr id="4" name="그림 3">
            <a:extLst>
              <a:ext uri="{FF2B5EF4-FFF2-40B4-BE49-F238E27FC236}">
                <a16:creationId xmlns:a16="http://schemas.microsoft.com/office/drawing/2014/main" id="{FD3BB136-F6B8-3687-5A3C-2851A15C2B80}"/>
              </a:ext>
            </a:extLst>
          </p:cNvPr>
          <p:cNvPicPr>
            <a:picLocks noChangeAspect="1"/>
          </p:cNvPicPr>
          <p:nvPr/>
        </p:nvPicPr>
        <p:blipFill>
          <a:blip r:embed="rId2"/>
          <a:stretch>
            <a:fillRect/>
          </a:stretch>
        </p:blipFill>
        <p:spPr>
          <a:xfrm>
            <a:off x="838200" y="1690688"/>
            <a:ext cx="6401693" cy="1914792"/>
          </a:xfrm>
          <a:prstGeom prst="rect">
            <a:avLst/>
          </a:prstGeom>
        </p:spPr>
      </p:pic>
    </p:spTree>
    <p:extLst>
      <p:ext uri="{BB962C8B-B14F-4D97-AF65-F5344CB8AC3E}">
        <p14:creationId xmlns:p14="http://schemas.microsoft.com/office/powerpoint/2010/main" val="1371623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9FF4A2-9C2A-173D-A2C0-351D105E1E50}"/>
              </a:ext>
            </a:extLst>
          </p:cNvPr>
          <p:cNvSpPr>
            <a:spLocks noGrp="1"/>
          </p:cNvSpPr>
          <p:nvPr>
            <p:ph type="title"/>
          </p:nvPr>
        </p:nvSpPr>
        <p:spPr/>
        <p:txBody>
          <a:bodyPr/>
          <a:lstStyle/>
          <a:p>
            <a:r>
              <a:rPr lang="ko-KR" altLang="en-US" dirty="0"/>
              <a:t>소스</a:t>
            </a:r>
          </a:p>
        </p:txBody>
      </p:sp>
      <p:sp>
        <p:nvSpPr>
          <p:cNvPr id="3" name="내용 개체 틀 2">
            <a:extLst>
              <a:ext uri="{FF2B5EF4-FFF2-40B4-BE49-F238E27FC236}">
                <a16:creationId xmlns:a16="http://schemas.microsoft.com/office/drawing/2014/main" id="{BC2B27B8-9CA4-49BD-B29B-13B3DA08E00D}"/>
              </a:ext>
            </a:extLst>
          </p:cNvPr>
          <p:cNvSpPr>
            <a:spLocks noGrp="1"/>
          </p:cNvSpPr>
          <p:nvPr>
            <p:ph idx="1"/>
          </p:nvPr>
        </p:nvSpPr>
        <p:spPr/>
        <p:txBody>
          <a:bodyPr/>
          <a:lstStyle/>
          <a:p>
            <a:r>
              <a:rPr lang="en-US" altLang="ko-KR" dirty="0"/>
              <a:t>https://github.com/seoggylee/myshop</a:t>
            </a:r>
            <a:endParaRPr lang="ko-KR" altLang="en-US" dirty="0"/>
          </a:p>
        </p:txBody>
      </p:sp>
    </p:spTree>
    <p:extLst>
      <p:ext uri="{BB962C8B-B14F-4D97-AF65-F5344CB8AC3E}">
        <p14:creationId xmlns:p14="http://schemas.microsoft.com/office/powerpoint/2010/main" val="1485770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fontScale="90000"/>
          </a:bodyPr>
          <a:lstStyle/>
          <a:p>
            <a:r>
              <a:rPr lang="en-US" altLang="ko-KR" sz="8000" dirty="0"/>
              <a:t>WEB</a:t>
            </a:r>
            <a:br>
              <a:rPr lang="en-US" altLang="ko-KR" sz="8000" dirty="0"/>
            </a:br>
            <a:r>
              <a:rPr lang="en-US" altLang="ko-KR" sz="8000" dirty="0"/>
              <a:t>APPLICATION SERVER</a:t>
            </a:r>
            <a:endParaRPr lang="ko-KR" altLang="en-US" sz="80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870940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09AD7A-B915-F826-DEB5-E0C3ECDFB1EF}"/>
              </a:ext>
            </a:extLst>
          </p:cNvPr>
          <p:cNvSpPr>
            <a:spLocks noGrp="1"/>
          </p:cNvSpPr>
          <p:nvPr>
            <p:ph type="title"/>
          </p:nvPr>
        </p:nvSpPr>
        <p:spPr/>
        <p:txBody>
          <a:bodyPr/>
          <a:lstStyle/>
          <a:p>
            <a:r>
              <a:rPr lang="en-US" altLang="ko-KR" dirty="0"/>
              <a:t>WEB Application server</a:t>
            </a:r>
            <a:endParaRPr lang="ko-KR" altLang="en-US" dirty="0"/>
          </a:p>
        </p:txBody>
      </p:sp>
      <p:pic>
        <p:nvPicPr>
          <p:cNvPr id="6" name="그림 5">
            <a:extLst>
              <a:ext uri="{FF2B5EF4-FFF2-40B4-BE49-F238E27FC236}">
                <a16:creationId xmlns:a16="http://schemas.microsoft.com/office/drawing/2014/main" id="{E5B80B55-3E2A-5F08-B22F-A6E2115B3FB9}"/>
              </a:ext>
            </a:extLst>
          </p:cNvPr>
          <p:cNvPicPr>
            <a:picLocks noChangeAspect="1"/>
          </p:cNvPicPr>
          <p:nvPr/>
        </p:nvPicPr>
        <p:blipFill>
          <a:blip r:embed="rId2"/>
          <a:stretch>
            <a:fillRect/>
          </a:stretch>
        </p:blipFill>
        <p:spPr>
          <a:xfrm>
            <a:off x="838200" y="1483179"/>
            <a:ext cx="2875192" cy="958397"/>
          </a:xfrm>
          <a:prstGeom prst="rect">
            <a:avLst/>
          </a:prstGeom>
        </p:spPr>
      </p:pic>
      <p:pic>
        <p:nvPicPr>
          <p:cNvPr id="8" name="그림 7">
            <a:extLst>
              <a:ext uri="{FF2B5EF4-FFF2-40B4-BE49-F238E27FC236}">
                <a16:creationId xmlns:a16="http://schemas.microsoft.com/office/drawing/2014/main" id="{8DD40CDA-2AC2-21D4-0999-1B5D636C2E10}"/>
              </a:ext>
            </a:extLst>
          </p:cNvPr>
          <p:cNvPicPr>
            <a:picLocks noChangeAspect="1"/>
          </p:cNvPicPr>
          <p:nvPr/>
        </p:nvPicPr>
        <p:blipFill>
          <a:blip r:embed="rId3"/>
          <a:stretch>
            <a:fillRect/>
          </a:stretch>
        </p:blipFill>
        <p:spPr>
          <a:xfrm>
            <a:off x="911695" y="2553419"/>
            <a:ext cx="2801697" cy="1512916"/>
          </a:xfrm>
          <a:prstGeom prst="rect">
            <a:avLst/>
          </a:prstGeom>
        </p:spPr>
      </p:pic>
      <p:pic>
        <p:nvPicPr>
          <p:cNvPr id="10" name="그림 9">
            <a:extLst>
              <a:ext uri="{FF2B5EF4-FFF2-40B4-BE49-F238E27FC236}">
                <a16:creationId xmlns:a16="http://schemas.microsoft.com/office/drawing/2014/main" id="{202DC12F-9227-7BEA-DE5F-015907068412}"/>
              </a:ext>
            </a:extLst>
          </p:cNvPr>
          <p:cNvPicPr>
            <a:picLocks noChangeAspect="1"/>
          </p:cNvPicPr>
          <p:nvPr/>
        </p:nvPicPr>
        <p:blipFill>
          <a:blip r:embed="rId4"/>
          <a:stretch>
            <a:fillRect/>
          </a:stretch>
        </p:blipFill>
        <p:spPr>
          <a:xfrm>
            <a:off x="911696" y="4304581"/>
            <a:ext cx="2807944" cy="1463674"/>
          </a:xfrm>
          <a:prstGeom prst="rect">
            <a:avLst/>
          </a:prstGeom>
        </p:spPr>
      </p:pic>
      <p:pic>
        <p:nvPicPr>
          <p:cNvPr id="12" name="그림 11">
            <a:extLst>
              <a:ext uri="{FF2B5EF4-FFF2-40B4-BE49-F238E27FC236}">
                <a16:creationId xmlns:a16="http://schemas.microsoft.com/office/drawing/2014/main" id="{DA154EE9-9D36-DBF7-63CC-B546D89E2748}"/>
              </a:ext>
            </a:extLst>
          </p:cNvPr>
          <p:cNvPicPr>
            <a:picLocks noChangeAspect="1"/>
          </p:cNvPicPr>
          <p:nvPr/>
        </p:nvPicPr>
        <p:blipFill>
          <a:blip r:embed="rId5"/>
          <a:stretch>
            <a:fillRect/>
          </a:stretch>
        </p:blipFill>
        <p:spPr>
          <a:xfrm>
            <a:off x="911695" y="5942858"/>
            <a:ext cx="2801697" cy="827620"/>
          </a:xfrm>
          <a:prstGeom prst="rect">
            <a:avLst/>
          </a:prstGeom>
        </p:spPr>
      </p:pic>
      <p:pic>
        <p:nvPicPr>
          <p:cNvPr id="14" name="그림 13">
            <a:extLst>
              <a:ext uri="{FF2B5EF4-FFF2-40B4-BE49-F238E27FC236}">
                <a16:creationId xmlns:a16="http://schemas.microsoft.com/office/drawing/2014/main" id="{B9AD4939-E5CC-4DAC-A6BD-15D4CA70BCF5}"/>
              </a:ext>
            </a:extLst>
          </p:cNvPr>
          <p:cNvPicPr>
            <a:picLocks noChangeAspect="1"/>
          </p:cNvPicPr>
          <p:nvPr/>
        </p:nvPicPr>
        <p:blipFill>
          <a:blip r:embed="rId6"/>
          <a:stretch>
            <a:fillRect/>
          </a:stretch>
        </p:blipFill>
        <p:spPr>
          <a:xfrm>
            <a:off x="4516557" y="1483179"/>
            <a:ext cx="2801697" cy="1106553"/>
          </a:xfrm>
          <a:prstGeom prst="rect">
            <a:avLst/>
          </a:prstGeom>
        </p:spPr>
      </p:pic>
      <p:pic>
        <p:nvPicPr>
          <p:cNvPr id="16" name="그림 15">
            <a:extLst>
              <a:ext uri="{FF2B5EF4-FFF2-40B4-BE49-F238E27FC236}">
                <a16:creationId xmlns:a16="http://schemas.microsoft.com/office/drawing/2014/main" id="{44BBC438-EE65-1ACB-44E0-8C3303B20B8C}"/>
              </a:ext>
            </a:extLst>
          </p:cNvPr>
          <p:cNvPicPr>
            <a:picLocks noChangeAspect="1"/>
          </p:cNvPicPr>
          <p:nvPr/>
        </p:nvPicPr>
        <p:blipFill>
          <a:blip r:embed="rId7"/>
          <a:stretch>
            <a:fillRect/>
          </a:stretch>
        </p:blipFill>
        <p:spPr>
          <a:xfrm>
            <a:off x="4516557" y="2808742"/>
            <a:ext cx="2801697" cy="933899"/>
          </a:xfrm>
          <a:prstGeom prst="rect">
            <a:avLst/>
          </a:prstGeom>
        </p:spPr>
      </p:pic>
      <p:pic>
        <p:nvPicPr>
          <p:cNvPr id="18" name="그림 17">
            <a:extLst>
              <a:ext uri="{FF2B5EF4-FFF2-40B4-BE49-F238E27FC236}">
                <a16:creationId xmlns:a16="http://schemas.microsoft.com/office/drawing/2014/main" id="{3CD352E3-E580-46A3-32B6-B7958E81BF18}"/>
              </a:ext>
            </a:extLst>
          </p:cNvPr>
          <p:cNvPicPr>
            <a:picLocks noChangeAspect="1"/>
          </p:cNvPicPr>
          <p:nvPr/>
        </p:nvPicPr>
        <p:blipFill>
          <a:blip r:embed="rId8"/>
          <a:stretch>
            <a:fillRect/>
          </a:stretch>
        </p:blipFill>
        <p:spPr>
          <a:xfrm>
            <a:off x="4516557" y="3946934"/>
            <a:ext cx="2801697" cy="1444875"/>
          </a:xfrm>
          <a:prstGeom prst="rect">
            <a:avLst/>
          </a:prstGeom>
        </p:spPr>
      </p:pic>
    </p:spTree>
    <p:extLst>
      <p:ext uri="{BB962C8B-B14F-4D97-AF65-F5344CB8AC3E}">
        <p14:creationId xmlns:p14="http://schemas.microsoft.com/office/powerpoint/2010/main" val="1367498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Autofit/>
          </a:bodyPr>
          <a:lstStyle/>
          <a:p>
            <a:r>
              <a:rPr lang="en-US" altLang="ko-KR" sz="10300" dirty="0"/>
              <a:t>WEB SERVER</a:t>
            </a:r>
            <a:endParaRPr lang="ko-KR" altLang="en-US" sz="103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894790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CA8C4D4-5B1E-54EB-E4A5-834F058C2BC2}"/>
              </a:ext>
            </a:extLst>
          </p:cNvPr>
          <p:cNvSpPr>
            <a:spLocks noGrp="1"/>
          </p:cNvSpPr>
          <p:nvPr>
            <p:ph type="title"/>
          </p:nvPr>
        </p:nvSpPr>
        <p:spPr/>
        <p:txBody>
          <a:bodyPr/>
          <a:lstStyle/>
          <a:p>
            <a:r>
              <a:rPr lang="en-US" altLang="ko-KR" dirty="0"/>
              <a:t>WEB SERVER</a:t>
            </a:r>
            <a:endParaRPr lang="ko-KR" altLang="en-US" dirty="0"/>
          </a:p>
        </p:txBody>
      </p:sp>
      <p:pic>
        <p:nvPicPr>
          <p:cNvPr id="10" name="그림 9">
            <a:extLst>
              <a:ext uri="{FF2B5EF4-FFF2-40B4-BE49-F238E27FC236}">
                <a16:creationId xmlns:a16="http://schemas.microsoft.com/office/drawing/2014/main" id="{75DDD6B2-C51C-9855-70A6-52F9796228D8}"/>
              </a:ext>
            </a:extLst>
          </p:cNvPr>
          <p:cNvPicPr>
            <a:picLocks noChangeAspect="1"/>
          </p:cNvPicPr>
          <p:nvPr/>
        </p:nvPicPr>
        <p:blipFill>
          <a:blip r:embed="rId2"/>
          <a:stretch>
            <a:fillRect/>
          </a:stretch>
        </p:blipFill>
        <p:spPr>
          <a:xfrm>
            <a:off x="838200" y="1755295"/>
            <a:ext cx="3017808" cy="1508905"/>
          </a:xfrm>
          <a:prstGeom prst="rect">
            <a:avLst/>
          </a:prstGeom>
        </p:spPr>
      </p:pic>
      <p:pic>
        <p:nvPicPr>
          <p:cNvPr id="12" name="그림 11">
            <a:extLst>
              <a:ext uri="{FF2B5EF4-FFF2-40B4-BE49-F238E27FC236}">
                <a16:creationId xmlns:a16="http://schemas.microsoft.com/office/drawing/2014/main" id="{F3B1F7A2-AB30-154A-352E-823425280223}"/>
              </a:ext>
            </a:extLst>
          </p:cNvPr>
          <p:cNvPicPr>
            <a:picLocks noChangeAspect="1"/>
          </p:cNvPicPr>
          <p:nvPr/>
        </p:nvPicPr>
        <p:blipFill>
          <a:blip r:embed="rId3"/>
          <a:stretch>
            <a:fillRect/>
          </a:stretch>
        </p:blipFill>
        <p:spPr>
          <a:xfrm>
            <a:off x="838200" y="3593801"/>
            <a:ext cx="2670594" cy="1780396"/>
          </a:xfrm>
          <a:prstGeom prst="rect">
            <a:avLst/>
          </a:prstGeom>
        </p:spPr>
      </p:pic>
    </p:spTree>
    <p:extLst>
      <p:ext uri="{BB962C8B-B14F-4D97-AF65-F5344CB8AC3E}">
        <p14:creationId xmlns:p14="http://schemas.microsoft.com/office/powerpoint/2010/main" val="395433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B7EA21-DAB1-1A07-FF6E-4F4074C9409B}"/>
              </a:ext>
            </a:extLst>
          </p:cNvPr>
          <p:cNvSpPr>
            <a:spLocks noGrp="1"/>
          </p:cNvSpPr>
          <p:nvPr>
            <p:ph type="title"/>
          </p:nvPr>
        </p:nvSpPr>
        <p:spPr/>
        <p:txBody>
          <a:bodyPr/>
          <a:lstStyle/>
          <a:p>
            <a:r>
              <a:rPr lang="ko-KR" altLang="en-US"/>
              <a:t>구인구직</a:t>
            </a:r>
          </a:p>
        </p:txBody>
      </p:sp>
      <p:pic>
        <p:nvPicPr>
          <p:cNvPr id="4" name="그림 3">
            <a:extLst>
              <a:ext uri="{FF2B5EF4-FFF2-40B4-BE49-F238E27FC236}">
                <a16:creationId xmlns:a16="http://schemas.microsoft.com/office/drawing/2014/main" id="{069F08AA-7BF7-8504-B24F-3155BA6CB008}"/>
              </a:ext>
            </a:extLst>
          </p:cNvPr>
          <p:cNvPicPr>
            <a:picLocks noChangeAspect="1"/>
          </p:cNvPicPr>
          <p:nvPr/>
        </p:nvPicPr>
        <p:blipFill>
          <a:blip r:embed="rId2"/>
          <a:stretch>
            <a:fillRect/>
          </a:stretch>
        </p:blipFill>
        <p:spPr>
          <a:xfrm>
            <a:off x="838200" y="1690688"/>
            <a:ext cx="5311488" cy="4804914"/>
          </a:xfrm>
          <a:prstGeom prst="rect">
            <a:avLst/>
          </a:prstGeom>
        </p:spPr>
      </p:pic>
    </p:spTree>
    <p:extLst>
      <p:ext uri="{BB962C8B-B14F-4D97-AF65-F5344CB8AC3E}">
        <p14:creationId xmlns:p14="http://schemas.microsoft.com/office/powerpoint/2010/main" val="1229000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A59DF6-8087-994C-CF13-EA6B78DE03BC}"/>
              </a:ext>
            </a:extLst>
          </p:cNvPr>
          <p:cNvSpPr>
            <a:spLocks noGrp="1"/>
          </p:cNvSpPr>
          <p:nvPr>
            <p:ph type="ctrTitle"/>
          </p:nvPr>
        </p:nvSpPr>
        <p:spPr/>
        <p:txBody>
          <a:bodyPr/>
          <a:lstStyle/>
          <a:p>
            <a:r>
              <a:rPr lang="ko-KR" altLang="en-US" dirty="0"/>
              <a:t>프로젝트 설계</a:t>
            </a:r>
          </a:p>
        </p:txBody>
      </p:sp>
      <p:sp>
        <p:nvSpPr>
          <p:cNvPr id="3" name="부제목 2">
            <a:extLst>
              <a:ext uri="{FF2B5EF4-FFF2-40B4-BE49-F238E27FC236}">
                <a16:creationId xmlns:a16="http://schemas.microsoft.com/office/drawing/2014/main" id="{737A3208-067D-DC39-1738-7641A2A5D6DF}"/>
              </a:ext>
            </a:extLst>
          </p:cNvPr>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3405683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128336F-31B1-25E0-BE92-BFC6287C83B4}"/>
              </a:ext>
            </a:extLst>
          </p:cNvPr>
          <p:cNvPicPr>
            <a:picLocks noChangeAspect="1"/>
          </p:cNvPicPr>
          <p:nvPr/>
        </p:nvPicPr>
        <p:blipFill>
          <a:blip r:embed="rId2"/>
          <a:stretch>
            <a:fillRect/>
          </a:stretch>
        </p:blipFill>
        <p:spPr>
          <a:xfrm>
            <a:off x="1311478" y="1619250"/>
            <a:ext cx="7753203" cy="4726462"/>
          </a:xfrm>
          <a:prstGeom prst="rect">
            <a:avLst/>
          </a:prstGeom>
        </p:spPr>
      </p:pic>
    </p:spTree>
    <p:extLst>
      <p:ext uri="{BB962C8B-B14F-4D97-AF65-F5344CB8AC3E}">
        <p14:creationId xmlns:p14="http://schemas.microsoft.com/office/powerpoint/2010/main" val="164522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5A49D-931A-4472-B5AF-62B833E150B0}"/>
              </a:ext>
            </a:extLst>
          </p:cNvPr>
          <p:cNvSpPr>
            <a:spLocks noGrp="1"/>
          </p:cNvSpPr>
          <p:nvPr>
            <p:ph type="title"/>
          </p:nvPr>
        </p:nvSpPr>
        <p:spPr/>
        <p:txBody>
          <a:bodyPr/>
          <a:lstStyle/>
          <a:p>
            <a:r>
              <a:rPr lang="ko-KR" altLang="en-US" dirty="0"/>
              <a:t>웹 개발자</a:t>
            </a:r>
          </a:p>
        </p:txBody>
      </p:sp>
      <p:sp>
        <p:nvSpPr>
          <p:cNvPr id="3" name="내용 개체 틀 2">
            <a:extLst>
              <a:ext uri="{FF2B5EF4-FFF2-40B4-BE49-F238E27FC236}">
                <a16:creationId xmlns:a16="http://schemas.microsoft.com/office/drawing/2014/main" id="{B104B15D-9EF3-5244-4B22-263D6B2522FA}"/>
              </a:ext>
            </a:extLst>
          </p:cNvPr>
          <p:cNvSpPr>
            <a:spLocks noGrp="1"/>
          </p:cNvSpPr>
          <p:nvPr>
            <p:ph idx="1"/>
          </p:nvPr>
        </p:nvSpPr>
        <p:spPr/>
        <p:txBody>
          <a:bodyPr>
            <a:normAutofit lnSpcReduction="10000"/>
          </a:bodyPr>
          <a:lstStyle/>
          <a:p>
            <a:pPr>
              <a:lnSpc>
                <a:spcPct val="150000"/>
              </a:lnSpc>
            </a:pPr>
            <a:r>
              <a:rPr lang="ko-KR" altLang="en-US" dirty="0"/>
              <a:t>웹 개발자는 </a:t>
            </a:r>
            <a:r>
              <a:rPr lang="en-US" altLang="ko-KR" dirty="0"/>
              <a:t>HTTP </a:t>
            </a:r>
            <a:r>
              <a:rPr lang="ko-KR" altLang="en-US" dirty="0"/>
              <a:t>프로토콜을 커뮤니케이션 매체로 사용하는 웹 페이지</a:t>
            </a:r>
            <a:r>
              <a:rPr lang="en-US" altLang="ko-KR" dirty="0"/>
              <a:t>, </a:t>
            </a:r>
            <a:r>
              <a:rPr lang="ko-KR" altLang="en-US" dirty="0"/>
              <a:t>웹 사이트 등 </a:t>
            </a:r>
            <a:r>
              <a:rPr lang="en-US" altLang="ko-KR" dirty="0"/>
              <a:t>WWW </a:t>
            </a:r>
            <a:r>
              <a:rPr lang="ko-KR" altLang="en-US" dirty="0"/>
              <a:t>기반 소프트웨어 개발자 또는 소프트웨어 엔지니어를 말한다</a:t>
            </a:r>
            <a:r>
              <a:rPr lang="en-US" altLang="ko-KR" dirty="0"/>
              <a:t>. </a:t>
            </a:r>
            <a:r>
              <a:rPr lang="ko-KR" altLang="en-US" dirty="0"/>
              <a:t>대다수의 웹개발자들은 웹 디자인</a:t>
            </a:r>
            <a:r>
              <a:rPr lang="en-US" altLang="ko-KR" dirty="0"/>
              <a:t>, </a:t>
            </a:r>
            <a:r>
              <a:rPr lang="ko-KR" altLang="en-US" dirty="0"/>
              <a:t>정보설계</a:t>
            </a:r>
            <a:r>
              <a:rPr lang="en-US" altLang="ko-KR" dirty="0"/>
              <a:t>, </a:t>
            </a:r>
            <a:r>
              <a:rPr lang="ko-KR" altLang="en-US" dirty="0"/>
              <a:t>사용자 인터페이스 설계</a:t>
            </a:r>
            <a:r>
              <a:rPr lang="en-US" altLang="ko-KR" dirty="0"/>
              <a:t>, </a:t>
            </a:r>
            <a:r>
              <a:rPr lang="ko-KR" altLang="en-US" dirty="0"/>
              <a:t>프로젝트 관리</a:t>
            </a:r>
            <a:r>
              <a:rPr lang="en-US" altLang="ko-KR" dirty="0"/>
              <a:t>, </a:t>
            </a:r>
            <a:r>
              <a:rPr lang="ko-KR" altLang="en-US" dirty="0"/>
              <a:t>웹 서버 및 데이터베이스 관리</a:t>
            </a:r>
            <a:r>
              <a:rPr lang="en-US" altLang="ko-KR" dirty="0"/>
              <a:t>, </a:t>
            </a:r>
            <a:r>
              <a:rPr lang="ko-KR" altLang="en-US" dirty="0"/>
              <a:t>웹페이지 코딩 및 프로그래밍 관련 기술을 가지고 있다</a:t>
            </a:r>
            <a:r>
              <a:rPr lang="en-US" altLang="ko-KR" dirty="0"/>
              <a:t>.</a:t>
            </a:r>
            <a:endParaRPr lang="ko-KR" altLang="en-US" dirty="0"/>
          </a:p>
        </p:txBody>
      </p:sp>
      <p:pic>
        <p:nvPicPr>
          <p:cNvPr id="5" name="그림 4">
            <a:extLst>
              <a:ext uri="{FF2B5EF4-FFF2-40B4-BE49-F238E27FC236}">
                <a16:creationId xmlns:a16="http://schemas.microsoft.com/office/drawing/2014/main" id="{BEEB8DE0-D2F1-0524-8BC4-EC572A11DFF5}"/>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56371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918F03-1C91-2B37-0367-3CA367C16EA5}"/>
              </a:ext>
            </a:extLst>
          </p:cNvPr>
          <p:cNvSpPr>
            <a:spLocks noGrp="1"/>
          </p:cNvSpPr>
          <p:nvPr>
            <p:ph type="title"/>
          </p:nvPr>
        </p:nvSpPr>
        <p:spPr/>
        <p:txBody>
          <a:bodyPr/>
          <a:lstStyle/>
          <a:p>
            <a:r>
              <a:rPr lang="en-US" altLang="ko-KR" dirty="0"/>
              <a:t>XAMPP </a:t>
            </a:r>
            <a:r>
              <a:rPr lang="ko-KR" altLang="en-US" dirty="0"/>
              <a:t>설치</a:t>
            </a:r>
          </a:p>
        </p:txBody>
      </p:sp>
      <p:sp>
        <p:nvSpPr>
          <p:cNvPr id="3" name="내용 개체 틀 2">
            <a:extLst>
              <a:ext uri="{FF2B5EF4-FFF2-40B4-BE49-F238E27FC236}">
                <a16:creationId xmlns:a16="http://schemas.microsoft.com/office/drawing/2014/main" id="{A3326BEE-5876-3D94-D03A-7F0F286D639A}"/>
              </a:ext>
            </a:extLst>
          </p:cNvPr>
          <p:cNvSpPr>
            <a:spLocks noGrp="1"/>
          </p:cNvSpPr>
          <p:nvPr>
            <p:ph idx="1"/>
          </p:nvPr>
        </p:nvSpPr>
        <p:spPr/>
        <p:txBody>
          <a:bodyPr/>
          <a:lstStyle/>
          <a:p>
            <a:r>
              <a:rPr lang="en-US" altLang="ko-KR" dirty="0"/>
              <a:t>https://sourceforge.net/projects/xampp/</a:t>
            </a:r>
          </a:p>
        </p:txBody>
      </p:sp>
      <p:pic>
        <p:nvPicPr>
          <p:cNvPr id="6" name="그림 5">
            <a:extLst>
              <a:ext uri="{FF2B5EF4-FFF2-40B4-BE49-F238E27FC236}">
                <a16:creationId xmlns:a16="http://schemas.microsoft.com/office/drawing/2014/main" id="{4E504127-071C-DDFB-9362-093195FBA3A0}"/>
              </a:ext>
            </a:extLst>
          </p:cNvPr>
          <p:cNvPicPr>
            <a:picLocks noChangeAspect="1"/>
          </p:cNvPicPr>
          <p:nvPr/>
        </p:nvPicPr>
        <p:blipFill>
          <a:blip r:embed="rId2"/>
          <a:stretch>
            <a:fillRect/>
          </a:stretch>
        </p:blipFill>
        <p:spPr>
          <a:xfrm>
            <a:off x="838200" y="2406080"/>
            <a:ext cx="6306430" cy="4086795"/>
          </a:xfrm>
          <a:prstGeom prst="rect">
            <a:avLst/>
          </a:prstGeom>
        </p:spPr>
      </p:pic>
    </p:spTree>
    <p:extLst>
      <p:ext uri="{BB962C8B-B14F-4D97-AF65-F5344CB8AC3E}">
        <p14:creationId xmlns:p14="http://schemas.microsoft.com/office/powerpoint/2010/main" val="137995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918F03-1C91-2B37-0367-3CA367C16EA5}"/>
              </a:ext>
            </a:extLst>
          </p:cNvPr>
          <p:cNvSpPr>
            <a:spLocks noGrp="1"/>
          </p:cNvSpPr>
          <p:nvPr>
            <p:ph type="title"/>
          </p:nvPr>
        </p:nvSpPr>
        <p:spPr/>
        <p:txBody>
          <a:bodyPr/>
          <a:lstStyle/>
          <a:p>
            <a:r>
              <a:rPr lang="en-US" altLang="ko-KR" dirty="0"/>
              <a:t>XAMPP </a:t>
            </a:r>
            <a:r>
              <a:rPr lang="ko-KR" altLang="en-US" dirty="0"/>
              <a:t>설치</a:t>
            </a:r>
          </a:p>
        </p:txBody>
      </p:sp>
      <p:sp>
        <p:nvSpPr>
          <p:cNvPr id="3" name="내용 개체 틀 2">
            <a:extLst>
              <a:ext uri="{FF2B5EF4-FFF2-40B4-BE49-F238E27FC236}">
                <a16:creationId xmlns:a16="http://schemas.microsoft.com/office/drawing/2014/main" id="{A3326BEE-5876-3D94-D03A-7F0F286D639A}"/>
              </a:ext>
            </a:extLst>
          </p:cNvPr>
          <p:cNvSpPr>
            <a:spLocks noGrp="1"/>
          </p:cNvSpPr>
          <p:nvPr>
            <p:ph idx="1"/>
          </p:nvPr>
        </p:nvSpPr>
        <p:spPr/>
        <p:txBody>
          <a:bodyPr/>
          <a:lstStyle/>
          <a:p>
            <a:r>
              <a:rPr lang="en-US" altLang="ko-KR" dirty="0" err="1"/>
              <a:t>mysql</a:t>
            </a:r>
            <a:r>
              <a:rPr lang="en-US" altLang="ko-KR" dirty="0"/>
              <a:t> -u root –p</a:t>
            </a:r>
          </a:p>
          <a:p>
            <a:endParaRPr lang="ko-KR" altLang="en-US" dirty="0"/>
          </a:p>
        </p:txBody>
      </p:sp>
      <p:pic>
        <p:nvPicPr>
          <p:cNvPr id="5" name="그림 4">
            <a:extLst>
              <a:ext uri="{FF2B5EF4-FFF2-40B4-BE49-F238E27FC236}">
                <a16:creationId xmlns:a16="http://schemas.microsoft.com/office/drawing/2014/main" id="{F113607F-C939-262D-3CF9-087227CF732D}"/>
              </a:ext>
            </a:extLst>
          </p:cNvPr>
          <p:cNvPicPr>
            <a:picLocks noChangeAspect="1"/>
          </p:cNvPicPr>
          <p:nvPr/>
        </p:nvPicPr>
        <p:blipFill>
          <a:blip r:embed="rId2"/>
          <a:stretch>
            <a:fillRect/>
          </a:stretch>
        </p:blipFill>
        <p:spPr>
          <a:xfrm>
            <a:off x="838200" y="2495279"/>
            <a:ext cx="6220693" cy="2743583"/>
          </a:xfrm>
          <a:prstGeom prst="rect">
            <a:avLst/>
          </a:prstGeom>
        </p:spPr>
      </p:pic>
    </p:spTree>
    <p:extLst>
      <p:ext uri="{BB962C8B-B14F-4D97-AF65-F5344CB8AC3E}">
        <p14:creationId xmlns:p14="http://schemas.microsoft.com/office/powerpoint/2010/main" val="628997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EEA027-B94C-77F8-5539-8085C45D55C9}"/>
              </a:ext>
            </a:extLst>
          </p:cNvPr>
          <p:cNvSpPr>
            <a:spLocks noGrp="1"/>
          </p:cNvSpPr>
          <p:nvPr>
            <p:ph type="title"/>
          </p:nvPr>
        </p:nvSpPr>
        <p:spPr/>
        <p:txBody>
          <a:bodyPr/>
          <a:lstStyle/>
          <a:p>
            <a:r>
              <a:rPr lang="en-US" altLang="ko-KR" dirty="0"/>
              <a:t>CREATE</a:t>
            </a:r>
            <a:r>
              <a:rPr lang="ko-KR" altLang="en-US" dirty="0"/>
              <a:t> </a:t>
            </a:r>
            <a:r>
              <a:rPr lang="en-US" altLang="ko-KR" dirty="0"/>
              <a:t>DATABASE</a:t>
            </a:r>
            <a:endParaRPr lang="ko-KR" altLang="en-US" dirty="0"/>
          </a:p>
        </p:txBody>
      </p:sp>
      <p:sp>
        <p:nvSpPr>
          <p:cNvPr id="3" name="내용 개체 틀 2">
            <a:extLst>
              <a:ext uri="{FF2B5EF4-FFF2-40B4-BE49-F238E27FC236}">
                <a16:creationId xmlns:a16="http://schemas.microsoft.com/office/drawing/2014/main" id="{21828778-35DA-7576-B89E-2DD20C4FBD15}"/>
              </a:ext>
            </a:extLst>
          </p:cNvPr>
          <p:cNvSpPr>
            <a:spLocks noGrp="1"/>
          </p:cNvSpPr>
          <p:nvPr>
            <p:ph idx="1"/>
          </p:nvPr>
        </p:nvSpPr>
        <p:spPr/>
        <p:txBody>
          <a:bodyPr/>
          <a:lstStyle/>
          <a:p>
            <a:r>
              <a:rPr lang="en-US" altLang="ko-KR" dirty="0"/>
              <a:t>create database </a:t>
            </a:r>
            <a:r>
              <a:rPr lang="en-US" altLang="ko-KR" dirty="0" err="1"/>
              <a:t>webdev</a:t>
            </a:r>
            <a:endParaRPr lang="ko-KR" altLang="en-US" dirty="0"/>
          </a:p>
        </p:txBody>
      </p:sp>
    </p:spTree>
    <p:extLst>
      <p:ext uri="{BB962C8B-B14F-4D97-AF65-F5344CB8AC3E}">
        <p14:creationId xmlns:p14="http://schemas.microsoft.com/office/powerpoint/2010/main" val="1749007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B3A30B-09F5-13A5-34BE-EF2A02430F29}"/>
              </a:ext>
            </a:extLst>
          </p:cNvPr>
          <p:cNvSpPr>
            <a:spLocks noGrp="1"/>
          </p:cNvSpPr>
          <p:nvPr>
            <p:ph type="title"/>
          </p:nvPr>
        </p:nvSpPr>
        <p:spPr/>
        <p:txBody>
          <a:bodyPr/>
          <a:lstStyle/>
          <a:p>
            <a:r>
              <a:rPr lang="en-US" altLang="ko-KR" dirty="0"/>
              <a:t>DATABASE </a:t>
            </a:r>
            <a:r>
              <a:rPr lang="ko-KR" altLang="en-US" dirty="0"/>
              <a:t>관리 툴</a:t>
            </a:r>
          </a:p>
        </p:txBody>
      </p:sp>
      <p:sp>
        <p:nvSpPr>
          <p:cNvPr id="3" name="내용 개체 틀 2">
            <a:extLst>
              <a:ext uri="{FF2B5EF4-FFF2-40B4-BE49-F238E27FC236}">
                <a16:creationId xmlns:a16="http://schemas.microsoft.com/office/drawing/2014/main" id="{BC48D605-A47D-E928-4D4C-1A8F46345C05}"/>
              </a:ext>
            </a:extLst>
          </p:cNvPr>
          <p:cNvSpPr>
            <a:spLocks noGrp="1"/>
          </p:cNvSpPr>
          <p:nvPr>
            <p:ph idx="1"/>
          </p:nvPr>
        </p:nvSpPr>
        <p:spPr/>
        <p:txBody>
          <a:bodyPr/>
          <a:lstStyle/>
          <a:p>
            <a:r>
              <a:rPr lang="en-US" altLang="ko-KR" dirty="0"/>
              <a:t>https://www.heidisql.com/</a:t>
            </a:r>
            <a:endParaRPr lang="ko-KR" altLang="en-US" dirty="0"/>
          </a:p>
        </p:txBody>
      </p:sp>
      <p:pic>
        <p:nvPicPr>
          <p:cNvPr id="5" name="그림 4">
            <a:extLst>
              <a:ext uri="{FF2B5EF4-FFF2-40B4-BE49-F238E27FC236}">
                <a16:creationId xmlns:a16="http://schemas.microsoft.com/office/drawing/2014/main" id="{DD1E13D3-1A36-4314-F4F1-E67FE428B62E}"/>
              </a:ext>
            </a:extLst>
          </p:cNvPr>
          <p:cNvPicPr>
            <a:picLocks noChangeAspect="1"/>
          </p:cNvPicPr>
          <p:nvPr/>
        </p:nvPicPr>
        <p:blipFill>
          <a:blip r:embed="rId2"/>
          <a:stretch>
            <a:fillRect/>
          </a:stretch>
        </p:blipFill>
        <p:spPr>
          <a:xfrm>
            <a:off x="838201" y="2345046"/>
            <a:ext cx="8054130" cy="4270754"/>
          </a:xfrm>
          <a:prstGeom prst="rect">
            <a:avLst/>
          </a:prstGeom>
        </p:spPr>
      </p:pic>
    </p:spTree>
    <p:extLst>
      <p:ext uri="{BB962C8B-B14F-4D97-AF65-F5344CB8AC3E}">
        <p14:creationId xmlns:p14="http://schemas.microsoft.com/office/powerpoint/2010/main" val="2753803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81FEAF-68B6-1FF5-59E2-036B40A9963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7FBB079A-D1DE-DC86-2AC7-C0CE101D0D7F}"/>
              </a:ext>
            </a:extLst>
          </p:cNvPr>
          <p:cNvSpPr>
            <a:spLocks noGrp="1"/>
          </p:cNvSpPr>
          <p:nvPr>
            <p:ph idx="1"/>
          </p:nvPr>
        </p:nvSpPr>
        <p:spPr/>
        <p:txBody>
          <a:bodyPr>
            <a:normAutofit fontScale="92500" lnSpcReduction="10000"/>
          </a:bodyPr>
          <a:lstStyle/>
          <a:p>
            <a:pPr marL="514350" indent="-514350">
              <a:buFont typeface="+mj-lt"/>
              <a:buAutoNum type="arabicPeriod"/>
            </a:pPr>
            <a:r>
              <a:rPr lang="ko-KR" altLang="en-US" dirty="0"/>
              <a:t>쇼핑몰에 회원으로 가입하려면 </a:t>
            </a:r>
            <a:r>
              <a:rPr lang="ko-KR" altLang="en-US" dirty="0" err="1"/>
              <a:t>회원아이디</a:t>
            </a:r>
            <a:r>
              <a:rPr lang="en-US" altLang="ko-KR" dirty="0"/>
              <a:t>, </a:t>
            </a:r>
            <a:r>
              <a:rPr lang="ko-KR" altLang="en-US" dirty="0"/>
              <a:t>비밀번호</a:t>
            </a:r>
            <a:r>
              <a:rPr lang="en-US" altLang="ko-KR" dirty="0"/>
              <a:t>, </a:t>
            </a:r>
            <a:r>
              <a:rPr lang="ko-KR" altLang="en-US" dirty="0"/>
              <a:t>이름</a:t>
            </a:r>
            <a:r>
              <a:rPr lang="en-US" altLang="ko-KR" dirty="0"/>
              <a:t>, </a:t>
            </a:r>
            <a:r>
              <a:rPr lang="ko-KR" altLang="en-US" dirty="0"/>
              <a:t>나이</a:t>
            </a:r>
            <a:r>
              <a:rPr lang="en-US" altLang="ko-KR" dirty="0"/>
              <a:t>, </a:t>
            </a:r>
            <a:r>
              <a:rPr lang="ko-KR" altLang="en-US" dirty="0"/>
              <a:t>주소</a:t>
            </a:r>
            <a:r>
              <a:rPr lang="en-US" altLang="ko-KR" dirty="0"/>
              <a:t>, </a:t>
            </a:r>
            <a:r>
              <a:rPr lang="ko-KR" altLang="en-US" dirty="0"/>
              <a:t>전화번호를 </a:t>
            </a:r>
            <a:r>
              <a:rPr lang="ko-KR" altLang="en-US" dirty="0" err="1"/>
              <a:t>입력해야한다</a:t>
            </a:r>
            <a:r>
              <a:rPr lang="en-US" altLang="ko-KR" dirty="0"/>
              <a:t>.</a:t>
            </a:r>
          </a:p>
          <a:p>
            <a:pPr marL="514350" indent="-514350">
              <a:buFont typeface="+mj-lt"/>
              <a:buAutoNum type="arabicPeriod"/>
            </a:pPr>
            <a:r>
              <a:rPr lang="ko-KR" altLang="en-US" dirty="0"/>
              <a:t>가입한 회원에게는 등급과 포인트가 부여된다</a:t>
            </a:r>
            <a:r>
              <a:rPr lang="en-US" altLang="ko-KR" dirty="0"/>
              <a:t>.</a:t>
            </a:r>
          </a:p>
          <a:p>
            <a:pPr marL="514350" indent="-514350">
              <a:buFont typeface="+mj-lt"/>
              <a:buAutoNum type="arabicPeriod"/>
            </a:pPr>
            <a:r>
              <a:rPr lang="ko-KR" altLang="en-US" dirty="0"/>
              <a:t>회원은 중복되지 않은 회원번호가 부여되고 </a:t>
            </a:r>
            <a:r>
              <a:rPr lang="ko-KR" altLang="en-US" dirty="0" err="1"/>
              <a:t>회원아이디는</a:t>
            </a:r>
            <a:r>
              <a:rPr lang="ko-KR" altLang="en-US" dirty="0"/>
              <a:t> 중복되지 않아야 하고</a:t>
            </a:r>
            <a:r>
              <a:rPr lang="en-US" altLang="ko-KR" dirty="0"/>
              <a:t>, </a:t>
            </a:r>
            <a:r>
              <a:rPr lang="ko-KR" altLang="en-US" dirty="0"/>
              <a:t>회원은 회원번호로 식별한다</a:t>
            </a:r>
            <a:r>
              <a:rPr lang="en-US" altLang="ko-KR" dirty="0"/>
              <a:t>.</a:t>
            </a:r>
          </a:p>
          <a:p>
            <a:pPr marL="514350" indent="-514350">
              <a:buFont typeface="+mj-lt"/>
              <a:buAutoNum type="arabicPeriod"/>
            </a:pPr>
            <a:r>
              <a:rPr lang="ko-KR" altLang="en-US" dirty="0"/>
              <a:t>상품에 대한 상품번호</a:t>
            </a:r>
            <a:r>
              <a:rPr lang="en-US" altLang="ko-KR" dirty="0"/>
              <a:t>, </a:t>
            </a:r>
            <a:r>
              <a:rPr lang="ko-KR" altLang="en-US" dirty="0"/>
              <a:t>상품명</a:t>
            </a:r>
            <a:r>
              <a:rPr lang="en-US" altLang="ko-KR" dirty="0"/>
              <a:t>, </a:t>
            </a:r>
            <a:r>
              <a:rPr lang="ko-KR" altLang="en-US" dirty="0"/>
              <a:t>재고량</a:t>
            </a:r>
            <a:r>
              <a:rPr lang="en-US" altLang="ko-KR" dirty="0"/>
              <a:t>, </a:t>
            </a:r>
            <a:r>
              <a:rPr lang="ko-KR" altLang="en-US" dirty="0"/>
              <a:t>단가 정보를 </a:t>
            </a:r>
            <a:r>
              <a:rPr lang="ko-KR" altLang="en-US" dirty="0" err="1"/>
              <a:t>유지해야한다</a:t>
            </a:r>
            <a:r>
              <a:rPr lang="en-US" altLang="ko-KR" dirty="0"/>
              <a:t>.</a:t>
            </a:r>
          </a:p>
          <a:p>
            <a:pPr marL="514350" indent="-514350">
              <a:buFont typeface="+mj-lt"/>
              <a:buAutoNum type="arabicPeriod"/>
            </a:pPr>
            <a:r>
              <a:rPr lang="ko-KR" altLang="en-US" dirty="0"/>
              <a:t>상품은 중복되지 않은 상품번호가 부여되고 상품명은 중복되지 </a:t>
            </a:r>
            <a:r>
              <a:rPr lang="ko-KR" altLang="en-US" dirty="0" err="1"/>
              <a:t>않아야하고</a:t>
            </a:r>
            <a:r>
              <a:rPr lang="en-US" altLang="ko-KR" dirty="0"/>
              <a:t>, </a:t>
            </a:r>
            <a:r>
              <a:rPr lang="ko-KR" altLang="en-US" dirty="0"/>
              <a:t>상품은 상품번호로 식별한다</a:t>
            </a:r>
            <a:r>
              <a:rPr lang="en-US" altLang="ko-KR" dirty="0"/>
              <a:t>.</a:t>
            </a:r>
            <a:endParaRPr lang="ko-KR" altLang="en-US" dirty="0"/>
          </a:p>
        </p:txBody>
      </p:sp>
    </p:spTree>
    <p:extLst>
      <p:ext uri="{BB962C8B-B14F-4D97-AF65-F5344CB8AC3E}">
        <p14:creationId xmlns:p14="http://schemas.microsoft.com/office/powerpoint/2010/main" val="4282786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37543E-8AD6-1916-7FF2-D59C545FD9D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D8BB7B77-C84A-5D3F-99F4-E44264986A90}"/>
              </a:ext>
            </a:extLst>
          </p:cNvPr>
          <p:cNvSpPr>
            <a:spLocks noGrp="1"/>
          </p:cNvSpPr>
          <p:nvPr>
            <p:ph idx="1"/>
          </p:nvPr>
        </p:nvSpPr>
        <p:spPr/>
        <p:txBody>
          <a:bodyPr>
            <a:normAutofit fontScale="92500"/>
          </a:bodyPr>
          <a:lstStyle/>
          <a:p>
            <a:pPr marL="514350" indent="-514350">
              <a:buFont typeface="+mj-lt"/>
              <a:buAutoNum type="arabicPeriod" startAt="6"/>
            </a:pPr>
            <a:r>
              <a:rPr lang="ko-KR" altLang="en-US" dirty="0"/>
              <a:t>회원은 여러 상품을 주문할 수 있고</a:t>
            </a:r>
            <a:r>
              <a:rPr lang="en-US" altLang="ko-KR" dirty="0"/>
              <a:t>, </a:t>
            </a:r>
            <a:r>
              <a:rPr lang="ko-KR" altLang="en-US" dirty="0"/>
              <a:t>하나의 상품을 여러 회원이 주문할 수 있다</a:t>
            </a:r>
            <a:r>
              <a:rPr lang="en-US" altLang="ko-KR" dirty="0"/>
              <a:t>.</a:t>
            </a:r>
          </a:p>
          <a:p>
            <a:pPr marL="514350" indent="-514350">
              <a:buFont typeface="+mj-lt"/>
              <a:buAutoNum type="arabicPeriod" startAt="6"/>
            </a:pPr>
            <a:r>
              <a:rPr lang="ko-KR" altLang="en-US" dirty="0"/>
              <a:t>회원이 상품을 주문하면 주문에 대한 주문번호</a:t>
            </a:r>
            <a:r>
              <a:rPr lang="en-US" altLang="ko-KR" dirty="0"/>
              <a:t>, </a:t>
            </a:r>
            <a:r>
              <a:rPr lang="ko-KR" altLang="en-US" dirty="0"/>
              <a:t>주문수량</a:t>
            </a:r>
            <a:r>
              <a:rPr lang="en-US" altLang="ko-KR" dirty="0"/>
              <a:t>, </a:t>
            </a:r>
            <a:r>
              <a:rPr lang="ko-KR" altLang="en-US" dirty="0"/>
              <a:t>배송지</a:t>
            </a:r>
            <a:r>
              <a:rPr lang="en-US" altLang="ko-KR" dirty="0"/>
              <a:t>, </a:t>
            </a:r>
            <a:r>
              <a:rPr lang="ko-KR" altLang="en-US" dirty="0"/>
              <a:t>주문일자 정보를 </a:t>
            </a:r>
            <a:r>
              <a:rPr lang="ko-KR" altLang="en-US" dirty="0" err="1"/>
              <a:t>유지해야한다</a:t>
            </a:r>
            <a:r>
              <a:rPr lang="en-US" altLang="ko-KR" dirty="0"/>
              <a:t>.</a:t>
            </a:r>
          </a:p>
          <a:p>
            <a:pPr marL="514350" indent="-514350">
              <a:buFont typeface="+mj-lt"/>
              <a:buAutoNum type="arabicPeriod" startAt="6"/>
            </a:pPr>
            <a:r>
              <a:rPr lang="ko-KR" altLang="en-US" dirty="0"/>
              <a:t>각 상품은 한 제조업체가 </a:t>
            </a:r>
            <a:r>
              <a:rPr lang="ko-KR" altLang="en-US" dirty="0" err="1"/>
              <a:t>여러번</a:t>
            </a:r>
            <a:r>
              <a:rPr lang="ko-KR" altLang="en-US" dirty="0"/>
              <a:t> 공급할 수 있고</a:t>
            </a:r>
            <a:r>
              <a:rPr lang="en-US" altLang="ko-KR" dirty="0"/>
              <a:t>, </a:t>
            </a:r>
            <a:r>
              <a:rPr lang="ko-KR" altLang="en-US" dirty="0"/>
              <a:t>제조업체 하나는 여러 상품을 공급할 수 있다</a:t>
            </a:r>
            <a:r>
              <a:rPr lang="en-US" altLang="ko-KR" dirty="0"/>
              <a:t>.</a:t>
            </a:r>
          </a:p>
          <a:p>
            <a:pPr marL="514350" indent="-514350">
              <a:buFont typeface="+mj-lt"/>
              <a:buAutoNum type="arabicPeriod" startAt="6"/>
            </a:pPr>
            <a:r>
              <a:rPr lang="ko-KR" altLang="en-US" dirty="0"/>
              <a:t>제조업체가 상품을 공급하면 상품명</a:t>
            </a:r>
            <a:r>
              <a:rPr lang="en-US" altLang="ko-KR" dirty="0"/>
              <a:t>, </a:t>
            </a:r>
            <a:r>
              <a:rPr lang="ko-KR" altLang="en-US" dirty="0"/>
              <a:t>공급량</a:t>
            </a:r>
            <a:r>
              <a:rPr lang="en-US" altLang="ko-KR" dirty="0"/>
              <a:t>, </a:t>
            </a:r>
            <a:r>
              <a:rPr lang="ko-KR" altLang="en-US" dirty="0"/>
              <a:t>공급일자 정보를 유지해야 한다</a:t>
            </a:r>
            <a:r>
              <a:rPr lang="en-US" altLang="ko-KR" dirty="0"/>
              <a:t>.</a:t>
            </a:r>
          </a:p>
          <a:p>
            <a:pPr marL="514350" indent="-514350">
              <a:buFont typeface="+mj-lt"/>
              <a:buAutoNum type="arabicPeriod" startAt="6"/>
            </a:pPr>
            <a:r>
              <a:rPr lang="ko-KR" altLang="en-US" dirty="0"/>
              <a:t>제조업체에 대한 제조업체번호</a:t>
            </a:r>
            <a:r>
              <a:rPr lang="en-US" altLang="ko-KR" dirty="0"/>
              <a:t>, </a:t>
            </a:r>
            <a:r>
              <a:rPr lang="ko-KR" altLang="en-US" dirty="0"/>
              <a:t>제조업체명</a:t>
            </a:r>
            <a:r>
              <a:rPr lang="en-US" altLang="ko-KR" dirty="0"/>
              <a:t>, </a:t>
            </a:r>
            <a:r>
              <a:rPr lang="ko-KR" altLang="en-US" dirty="0"/>
              <a:t>전화번호</a:t>
            </a:r>
            <a:r>
              <a:rPr lang="en-US" altLang="ko-KR" dirty="0"/>
              <a:t>,</a:t>
            </a:r>
            <a:r>
              <a:rPr lang="ko-KR" altLang="en-US" dirty="0"/>
              <a:t>위치</a:t>
            </a:r>
            <a:r>
              <a:rPr lang="en-US" altLang="ko-KR" dirty="0"/>
              <a:t>, </a:t>
            </a:r>
            <a:r>
              <a:rPr lang="ko-KR" altLang="en-US" dirty="0"/>
              <a:t>담당자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1033163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DB282D-2369-A263-49BC-B4300EA0CE7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C0027598-E952-FB6E-DBA0-37CE6C1B4A65}"/>
              </a:ext>
            </a:extLst>
          </p:cNvPr>
          <p:cNvSpPr>
            <a:spLocks noGrp="1"/>
          </p:cNvSpPr>
          <p:nvPr>
            <p:ph idx="1"/>
          </p:nvPr>
        </p:nvSpPr>
        <p:spPr>
          <a:xfrm>
            <a:off x="838200" y="1825625"/>
            <a:ext cx="8143875" cy="4351338"/>
          </a:xfrm>
        </p:spPr>
        <p:txBody>
          <a:bodyPr>
            <a:normAutofit lnSpcReduction="10000"/>
          </a:bodyPr>
          <a:lstStyle/>
          <a:p>
            <a:pPr marL="514350" indent="-514350">
              <a:buFont typeface="+mj-lt"/>
              <a:buAutoNum type="arabicPeriod" startAt="11"/>
            </a:pPr>
            <a:r>
              <a:rPr lang="ko-KR" altLang="en-US" dirty="0"/>
              <a:t>제조업체는 중복되지 않은 제조업체번호가 부여되고 제조업체명은 중복되지 </a:t>
            </a:r>
            <a:r>
              <a:rPr lang="ko-KR" altLang="en-US" dirty="0" err="1"/>
              <a:t>않아야한다</a:t>
            </a:r>
            <a:r>
              <a:rPr lang="en-US" altLang="ko-KR" dirty="0"/>
              <a:t>.</a:t>
            </a:r>
          </a:p>
          <a:p>
            <a:pPr marL="514350" indent="-514350">
              <a:buFont typeface="+mj-lt"/>
              <a:buAutoNum type="arabicPeriod" startAt="11"/>
            </a:pPr>
            <a:r>
              <a:rPr lang="ko-KR" altLang="en-US" dirty="0"/>
              <a:t>회원은 게시글을 여러 개 작성할 수 있고</a:t>
            </a:r>
            <a:r>
              <a:rPr lang="en-US" altLang="ko-KR" dirty="0"/>
              <a:t>, </a:t>
            </a:r>
            <a:r>
              <a:rPr lang="ko-KR" altLang="en-US" dirty="0"/>
              <a:t>게시글 하나는 한 명의 회원만 작성할 수 있다</a:t>
            </a:r>
            <a:r>
              <a:rPr lang="en-US" altLang="ko-KR" dirty="0"/>
              <a:t>.</a:t>
            </a:r>
          </a:p>
          <a:p>
            <a:pPr marL="514350" indent="-514350">
              <a:buFont typeface="+mj-lt"/>
              <a:buAutoNum type="arabicPeriod" startAt="11"/>
            </a:pPr>
            <a:r>
              <a:rPr lang="ko-KR" altLang="en-US" dirty="0" err="1"/>
              <a:t>게시글에</a:t>
            </a:r>
            <a:r>
              <a:rPr lang="ko-KR" altLang="en-US" dirty="0"/>
              <a:t> 대한 </a:t>
            </a:r>
            <a:r>
              <a:rPr lang="ko-KR" altLang="en-US" dirty="0" err="1"/>
              <a:t>글번호</a:t>
            </a:r>
            <a:r>
              <a:rPr lang="en-US" altLang="ko-KR" dirty="0"/>
              <a:t>, </a:t>
            </a:r>
            <a:r>
              <a:rPr lang="ko-KR" altLang="en-US" dirty="0" err="1"/>
              <a:t>글제목</a:t>
            </a:r>
            <a:r>
              <a:rPr lang="en-US" altLang="ko-KR" dirty="0"/>
              <a:t>, </a:t>
            </a:r>
            <a:r>
              <a:rPr lang="ko-KR" altLang="en-US" dirty="0" err="1"/>
              <a:t>글내용</a:t>
            </a:r>
            <a:r>
              <a:rPr lang="en-US" altLang="ko-KR" dirty="0"/>
              <a:t>, </a:t>
            </a:r>
            <a:r>
              <a:rPr lang="ko-KR" altLang="en-US" dirty="0"/>
              <a:t>작성일자 정보를 </a:t>
            </a:r>
            <a:r>
              <a:rPr lang="ko-KR" altLang="en-US" dirty="0" err="1"/>
              <a:t>유지해야한다</a:t>
            </a:r>
            <a:r>
              <a:rPr lang="en-US" altLang="ko-KR" dirty="0"/>
              <a:t>.</a:t>
            </a:r>
          </a:p>
          <a:p>
            <a:pPr marL="514350" indent="-514350">
              <a:buFont typeface="+mj-lt"/>
              <a:buAutoNum type="arabicPeriod" startAt="11"/>
            </a:pPr>
            <a:r>
              <a:rPr lang="ko-KR" altLang="en-US" dirty="0"/>
              <a:t>게시글은 중복되지 않은 </a:t>
            </a:r>
            <a:r>
              <a:rPr lang="ko-KR" altLang="en-US" dirty="0" err="1"/>
              <a:t>게시글번호가</a:t>
            </a:r>
            <a:r>
              <a:rPr lang="ko-KR" altLang="en-US" dirty="0"/>
              <a:t> 부여되고 글번호로 식별한다</a:t>
            </a:r>
            <a:r>
              <a:rPr lang="en-US" altLang="ko-KR" dirty="0"/>
              <a:t>.</a:t>
            </a:r>
          </a:p>
          <a:p>
            <a:pPr marL="514350" indent="-514350">
              <a:buFont typeface="+mj-lt"/>
              <a:buAutoNum type="arabicPeriod" startAt="11"/>
            </a:pPr>
            <a:r>
              <a:rPr lang="ko-KR" altLang="en-US" dirty="0"/>
              <a:t>회원은 여러 상품을 </a:t>
            </a:r>
            <a:r>
              <a:rPr lang="ko-KR" altLang="en-US" dirty="0" err="1"/>
              <a:t>찜할</a:t>
            </a:r>
            <a:r>
              <a:rPr lang="ko-KR" altLang="en-US" dirty="0"/>
              <a:t> 수 있고</a:t>
            </a:r>
            <a:r>
              <a:rPr lang="en-US" altLang="ko-KR" dirty="0"/>
              <a:t>, </a:t>
            </a:r>
            <a:r>
              <a:rPr lang="ko-KR" altLang="en-US" dirty="0"/>
              <a:t>하나의 상품을 여러 회원이 </a:t>
            </a:r>
            <a:r>
              <a:rPr lang="ko-KR" altLang="en-US" dirty="0" err="1"/>
              <a:t>찜할</a:t>
            </a:r>
            <a:r>
              <a:rPr lang="ko-KR" altLang="en-US" dirty="0"/>
              <a:t> 수 있다</a:t>
            </a:r>
            <a:r>
              <a:rPr lang="en-US" altLang="ko-KR" dirty="0"/>
              <a:t>.</a:t>
            </a:r>
            <a:endParaRPr lang="ko-KR" altLang="en-US" dirty="0"/>
          </a:p>
        </p:txBody>
      </p:sp>
    </p:spTree>
    <p:extLst>
      <p:ext uri="{BB962C8B-B14F-4D97-AF65-F5344CB8AC3E}">
        <p14:creationId xmlns:p14="http://schemas.microsoft.com/office/powerpoint/2010/main" val="2664583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555BD6-81C0-F4C8-9541-D5554176DF4A}"/>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EDA0D8A6-D4FD-78AB-FD9A-7E96A4A52EE3}"/>
              </a:ext>
            </a:extLst>
          </p:cNvPr>
          <p:cNvSpPr>
            <a:spLocks noGrp="1"/>
          </p:cNvSpPr>
          <p:nvPr>
            <p:ph idx="1"/>
          </p:nvPr>
        </p:nvSpPr>
        <p:spPr/>
        <p:txBody>
          <a:bodyPr/>
          <a:lstStyle/>
          <a:p>
            <a:pPr marL="514350" indent="-514350">
              <a:buFont typeface="+mj-lt"/>
              <a:buAutoNum type="arabicPeriod" startAt="16"/>
            </a:pPr>
            <a:r>
              <a:rPr lang="ko-KR" altLang="en-US" dirty="0"/>
              <a:t>회원이 상품을 </a:t>
            </a:r>
            <a:r>
              <a:rPr lang="ko-KR" altLang="en-US" dirty="0" err="1"/>
              <a:t>찜하면</a:t>
            </a:r>
            <a:r>
              <a:rPr lang="ko-KR" altLang="en-US" dirty="0"/>
              <a:t> 찜에 대한 </a:t>
            </a:r>
            <a:r>
              <a:rPr lang="ko-KR" altLang="en-US" dirty="0" err="1"/>
              <a:t>찜번호</a:t>
            </a:r>
            <a:r>
              <a:rPr lang="en-US" altLang="ko-KR" dirty="0"/>
              <a:t>, </a:t>
            </a:r>
            <a:r>
              <a:rPr lang="ko-KR" altLang="en-US" dirty="0"/>
              <a:t>찜 일자 정보를 </a:t>
            </a:r>
            <a:r>
              <a:rPr lang="ko-KR" altLang="en-US" dirty="0" err="1"/>
              <a:t>유지해야한다</a:t>
            </a:r>
            <a:r>
              <a:rPr lang="en-US" altLang="ko-KR" dirty="0"/>
              <a:t>.</a:t>
            </a:r>
          </a:p>
          <a:p>
            <a:pPr marL="514350" indent="-514350">
              <a:buFont typeface="+mj-lt"/>
              <a:buAutoNum type="arabicPeriod" startAt="16"/>
            </a:pPr>
            <a:r>
              <a:rPr lang="ko-KR" altLang="en-US" dirty="0"/>
              <a:t>회원은 여러 상품을 장바구니에 담을 수 있고</a:t>
            </a:r>
            <a:r>
              <a:rPr lang="en-US" altLang="ko-KR" dirty="0"/>
              <a:t>, </a:t>
            </a:r>
            <a:r>
              <a:rPr lang="ko-KR" altLang="en-US" dirty="0"/>
              <a:t>하나의 상품을 여러 회원이 장바구니에 담을 수 있다</a:t>
            </a:r>
            <a:r>
              <a:rPr lang="en-US" altLang="ko-KR" dirty="0"/>
              <a:t>.</a:t>
            </a:r>
          </a:p>
          <a:p>
            <a:pPr marL="514350" indent="-514350">
              <a:buFont typeface="+mj-lt"/>
              <a:buAutoNum type="arabicPeriod" startAt="16"/>
            </a:pPr>
            <a:r>
              <a:rPr lang="ko-KR" altLang="en-US" dirty="0"/>
              <a:t>회원이 상품을 장바구니에 담으면 장바구니에 대한 장바구니 번호</a:t>
            </a:r>
            <a:r>
              <a:rPr lang="en-US" altLang="ko-KR" dirty="0"/>
              <a:t>, </a:t>
            </a:r>
            <a:r>
              <a:rPr lang="ko-KR" altLang="en-US" dirty="0"/>
              <a:t>수량</a:t>
            </a:r>
            <a:r>
              <a:rPr lang="en-US" altLang="ko-KR" dirty="0"/>
              <a:t>, </a:t>
            </a:r>
            <a:r>
              <a:rPr lang="ko-KR" altLang="en-US" dirty="0"/>
              <a:t>장바구니 일자 정보를 </a:t>
            </a:r>
            <a:r>
              <a:rPr lang="ko-KR" altLang="en-US" dirty="0" err="1"/>
              <a:t>유지해야한다</a:t>
            </a:r>
            <a:r>
              <a:rPr lang="en-US" altLang="ko-KR" dirty="0"/>
              <a:t>.</a:t>
            </a:r>
            <a:endParaRPr lang="ko-KR" altLang="en-US" dirty="0"/>
          </a:p>
          <a:p>
            <a:pPr marL="514350" indent="-514350">
              <a:buFont typeface="+mj-lt"/>
              <a:buAutoNum type="arabicPeriod" startAt="16"/>
            </a:pPr>
            <a:endParaRPr lang="ko-KR" altLang="en-US" dirty="0"/>
          </a:p>
          <a:p>
            <a:pPr marL="514350" indent="-514350">
              <a:buFont typeface="+mj-lt"/>
              <a:buAutoNum type="arabicPeriod" startAt="16"/>
            </a:pPr>
            <a:endParaRPr lang="ko-KR" altLang="en-US" dirty="0"/>
          </a:p>
        </p:txBody>
      </p:sp>
    </p:spTree>
    <p:extLst>
      <p:ext uri="{BB962C8B-B14F-4D97-AF65-F5344CB8AC3E}">
        <p14:creationId xmlns:p14="http://schemas.microsoft.com/office/powerpoint/2010/main" val="264364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81FEAF-68B6-1FF5-59E2-036B40A9963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7FBB079A-D1DE-DC86-2AC7-C0CE101D0D7F}"/>
              </a:ext>
            </a:extLst>
          </p:cNvPr>
          <p:cNvSpPr>
            <a:spLocks noGrp="1"/>
          </p:cNvSpPr>
          <p:nvPr>
            <p:ph idx="1"/>
          </p:nvPr>
        </p:nvSpPr>
        <p:spPr/>
        <p:txBody>
          <a:bodyPr>
            <a:normAutofit fontScale="92500" lnSpcReduction="10000"/>
          </a:bodyPr>
          <a:lstStyle/>
          <a:p>
            <a:pPr marL="514350" indent="-514350">
              <a:buFont typeface="+mj-lt"/>
              <a:buAutoNum type="arabicPeriod"/>
            </a:pPr>
            <a:r>
              <a:rPr lang="ko-KR" altLang="en-US" dirty="0"/>
              <a:t>쇼핑몰에 </a:t>
            </a:r>
            <a:r>
              <a:rPr lang="ko-KR" altLang="en-US" dirty="0">
                <a:solidFill>
                  <a:srgbClr val="FF0000"/>
                </a:solidFill>
              </a:rPr>
              <a:t>회원</a:t>
            </a:r>
            <a:r>
              <a:rPr lang="ko-KR" altLang="en-US" dirty="0"/>
              <a:t>으로 가입하려면 </a:t>
            </a:r>
            <a:r>
              <a:rPr lang="ko-KR" altLang="en-US" dirty="0" err="1">
                <a:solidFill>
                  <a:srgbClr val="FF0000"/>
                </a:solidFill>
              </a:rPr>
              <a:t>회원아이디</a:t>
            </a:r>
            <a:r>
              <a:rPr lang="en-US" altLang="ko-KR" dirty="0"/>
              <a:t>, </a:t>
            </a:r>
            <a:r>
              <a:rPr lang="ko-KR" altLang="en-US" dirty="0">
                <a:solidFill>
                  <a:srgbClr val="FF0000"/>
                </a:solidFill>
              </a:rPr>
              <a:t>비밀번호</a:t>
            </a:r>
            <a:r>
              <a:rPr lang="en-US" altLang="ko-KR" dirty="0"/>
              <a:t>, </a:t>
            </a:r>
            <a:r>
              <a:rPr lang="ko-KR" altLang="en-US" dirty="0">
                <a:solidFill>
                  <a:srgbClr val="FF0000"/>
                </a:solidFill>
              </a:rPr>
              <a:t>이름</a:t>
            </a:r>
            <a:r>
              <a:rPr lang="en-US" altLang="ko-KR" dirty="0"/>
              <a:t>, </a:t>
            </a:r>
            <a:r>
              <a:rPr lang="ko-KR" altLang="en-US" dirty="0">
                <a:solidFill>
                  <a:srgbClr val="FF0000"/>
                </a:solidFill>
              </a:rPr>
              <a:t>나이</a:t>
            </a:r>
            <a:r>
              <a:rPr lang="en-US" altLang="ko-KR" dirty="0"/>
              <a:t>, </a:t>
            </a:r>
            <a:r>
              <a:rPr lang="ko-KR" altLang="en-US" dirty="0">
                <a:solidFill>
                  <a:srgbClr val="FF0000"/>
                </a:solidFill>
              </a:rPr>
              <a:t>주소</a:t>
            </a:r>
            <a:r>
              <a:rPr lang="en-US" altLang="ko-KR" dirty="0"/>
              <a:t>, </a:t>
            </a:r>
            <a:r>
              <a:rPr lang="ko-KR" altLang="en-US" dirty="0">
                <a:solidFill>
                  <a:srgbClr val="FF0000"/>
                </a:solidFill>
              </a:rPr>
              <a:t>전화번호</a:t>
            </a:r>
            <a:r>
              <a:rPr lang="ko-KR" altLang="en-US" dirty="0"/>
              <a:t>를 </a:t>
            </a:r>
            <a:r>
              <a:rPr lang="ko-KR" altLang="en-US" dirty="0" err="1"/>
              <a:t>입력해야한다</a:t>
            </a:r>
            <a:r>
              <a:rPr lang="en-US" altLang="ko-KR" dirty="0"/>
              <a:t>.</a:t>
            </a:r>
          </a:p>
          <a:p>
            <a:pPr marL="514350" indent="-514350">
              <a:buFont typeface="+mj-lt"/>
              <a:buAutoNum type="arabicPeriod"/>
            </a:pPr>
            <a:r>
              <a:rPr lang="ko-KR" altLang="en-US" dirty="0"/>
              <a:t>가입한 </a:t>
            </a:r>
            <a:r>
              <a:rPr lang="ko-KR" altLang="en-US" dirty="0">
                <a:solidFill>
                  <a:srgbClr val="FF0000"/>
                </a:solidFill>
              </a:rPr>
              <a:t>회원</a:t>
            </a:r>
            <a:r>
              <a:rPr lang="ko-KR" altLang="en-US" dirty="0"/>
              <a:t>에게는 </a:t>
            </a:r>
            <a:r>
              <a:rPr lang="ko-KR" altLang="en-US" dirty="0">
                <a:solidFill>
                  <a:srgbClr val="FF0000"/>
                </a:solidFill>
              </a:rPr>
              <a:t>등급</a:t>
            </a:r>
            <a:r>
              <a:rPr lang="ko-KR" altLang="en-US" dirty="0"/>
              <a:t>과 </a:t>
            </a:r>
            <a:r>
              <a:rPr lang="ko-KR" altLang="en-US" dirty="0">
                <a:solidFill>
                  <a:srgbClr val="FF0000"/>
                </a:solidFill>
              </a:rPr>
              <a:t>포인트</a:t>
            </a:r>
            <a:r>
              <a:rPr lang="ko-KR" altLang="en-US" dirty="0"/>
              <a:t>가 부여된다</a:t>
            </a:r>
            <a:r>
              <a:rPr lang="en-US" altLang="ko-KR" dirty="0"/>
              <a:t>.</a:t>
            </a:r>
          </a:p>
          <a:p>
            <a:pPr marL="514350" indent="-514350">
              <a:buFont typeface="+mj-lt"/>
              <a:buAutoNum type="arabicPeriod"/>
            </a:pPr>
            <a:r>
              <a:rPr lang="ko-KR" altLang="en-US" dirty="0">
                <a:solidFill>
                  <a:srgbClr val="FF0000"/>
                </a:solidFill>
              </a:rPr>
              <a:t>회원</a:t>
            </a:r>
            <a:r>
              <a:rPr lang="ko-KR" altLang="en-US" dirty="0"/>
              <a:t>은 중복되지 않은 </a:t>
            </a:r>
            <a:r>
              <a:rPr lang="ko-KR" altLang="en-US" dirty="0">
                <a:solidFill>
                  <a:srgbClr val="FF0000"/>
                </a:solidFill>
              </a:rPr>
              <a:t>회원번호</a:t>
            </a:r>
            <a:r>
              <a:rPr lang="ko-KR" altLang="en-US" dirty="0"/>
              <a:t>가 부여되고 </a:t>
            </a:r>
            <a:r>
              <a:rPr lang="ko-KR" altLang="en-US" dirty="0" err="1">
                <a:solidFill>
                  <a:srgbClr val="FF0000"/>
                </a:solidFill>
              </a:rPr>
              <a:t>회원아이디</a:t>
            </a:r>
            <a:r>
              <a:rPr lang="ko-KR" altLang="en-US" dirty="0" err="1"/>
              <a:t>는</a:t>
            </a:r>
            <a:r>
              <a:rPr lang="ko-KR" altLang="en-US" dirty="0"/>
              <a:t> 중복되지 않아야 하고</a:t>
            </a:r>
            <a:r>
              <a:rPr lang="en-US" altLang="ko-KR" dirty="0"/>
              <a:t>, </a:t>
            </a:r>
            <a:r>
              <a:rPr lang="ko-KR" altLang="en-US" dirty="0">
                <a:solidFill>
                  <a:srgbClr val="FF0000"/>
                </a:solidFill>
              </a:rPr>
              <a:t>회원</a:t>
            </a:r>
            <a:r>
              <a:rPr lang="ko-KR" altLang="en-US" dirty="0"/>
              <a:t>은 </a:t>
            </a:r>
            <a:r>
              <a:rPr lang="ko-KR" altLang="en-US" dirty="0">
                <a:solidFill>
                  <a:srgbClr val="FF0000"/>
                </a:solidFill>
              </a:rPr>
              <a:t>회원번호</a:t>
            </a:r>
            <a:r>
              <a:rPr lang="ko-KR" altLang="en-US" dirty="0"/>
              <a:t>로 식별한다</a:t>
            </a:r>
            <a:r>
              <a:rPr lang="en-US" altLang="ko-KR" dirty="0"/>
              <a:t>.</a:t>
            </a:r>
          </a:p>
          <a:p>
            <a:pPr marL="514350" indent="-514350">
              <a:buFont typeface="+mj-lt"/>
              <a:buAutoNum type="arabicPeriod"/>
            </a:pPr>
            <a:r>
              <a:rPr lang="ko-KR" altLang="en-US" dirty="0">
                <a:solidFill>
                  <a:srgbClr val="FF0000"/>
                </a:solidFill>
              </a:rPr>
              <a:t>상품</a:t>
            </a:r>
            <a:r>
              <a:rPr lang="ko-KR" altLang="en-US" dirty="0"/>
              <a:t>에 대한 </a:t>
            </a:r>
            <a:r>
              <a:rPr lang="ko-KR" altLang="en-US" dirty="0">
                <a:solidFill>
                  <a:srgbClr val="FF0000"/>
                </a:solidFill>
              </a:rPr>
              <a:t>상품번호</a:t>
            </a:r>
            <a:r>
              <a:rPr lang="en-US" altLang="ko-KR" dirty="0"/>
              <a:t>, </a:t>
            </a:r>
            <a:r>
              <a:rPr lang="ko-KR" altLang="en-US" dirty="0">
                <a:solidFill>
                  <a:srgbClr val="FF0000"/>
                </a:solidFill>
              </a:rPr>
              <a:t>상품명</a:t>
            </a:r>
            <a:r>
              <a:rPr lang="en-US" altLang="ko-KR" dirty="0"/>
              <a:t>, </a:t>
            </a:r>
            <a:r>
              <a:rPr lang="ko-KR" altLang="en-US" dirty="0">
                <a:solidFill>
                  <a:srgbClr val="FF0000"/>
                </a:solidFill>
              </a:rPr>
              <a:t>재고량</a:t>
            </a:r>
            <a:r>
              <a:rPr lang="en-US" altLang="ko-KR" dirty="0"/>
              <a:t>, </a:t>
            </a:r>
            <a:r>
              <a:rPr lang="ko-KR" altLang="en-US" dirty="0">
                <a:solidFill>
                  <a:srgbClr val="FF0000"/>
                </a:solidFill>
              </a:rPr>
              <a:t>단가</a:t>
            </a:r>
            <a:r>
              <a:rPr lang="ko-KR" altLang="en-US" dirty="0"/>
              <a:t> 정보를 </a:t>
            </a:r>
            <a:r>
              <a:rPr lang="ko-KR" altLang="en-US" dirty="0" err="1"/>
              <a:t>유지해야한다</a:t>
            </a:r>
            <a:r>
              <a:rPr lang="en-US" altLang="ko-KR" dirty="0"/>
              <a:t>.</a:t>
            </a:r>
          </a:p>
          <a:p>
            <a:pPr marL="514350" indent="-514350">
              <a:buFont typeface="+mj-lt"/>
              <a:buAutoNum type="arabicPeriod"/>
            </a:pPr>
            <a:r>
              <a:rPr lang="ko-KR" altLang="en-US" dirty="0">
                <a:solidFill>
                  <a:srgbClr val="FF0000"/>
                </a:solidFill>
              </a:rPr>
              <a:t>상품</a:t>
            </a:r>
            <a:r>
              <a:rPr lang="ko-KR" altLang="en-US" dirty="0"/>
              <a:t>은 중복되지 않은 </a:t>
            </a:r>
            <a:r>
              <a:rPr lang="ko-KR" altLang="en-US" dirty="0">
                <a:solidFill>
                  <a:srgbClr val="FF0000"/>
                </a:solidFill>
              </a:rPr>
              <a:t>상품번호</a:t>
            </a:r>
            <a:r>
              <a:rPr lang="ko-KR" altLang="en-US" dirty="0"/>
              <a:t>가 부여되고 </a:t>
            </a:r>
            <a:r>
              <a:rPr lang="ko-KR" altLang="en-US" dirty="0">
                <a:solidFill>
                  <a:srgbClr val="FF0000"/>
                </a:solidFill>
              </a:rPr>
              <a:t>상품명</a:t>
            </a:r>
            <a:r>
              <a:rPr lang="ko-KR" altLang="en-US" dirty="0"/>
              <a:t>은 중복되지 </a:t>
            </a:r>
            <a:r>
              <a:rPr lang="ko-KR" altLang="en-US" dirty="0" err="1"/>
              <a:t>않아야하고</a:t>
            </a:r>
            <a:r>
              <a:rPr lang="en-US" altLang="ko-KR" dirty="0"/>
              <a:t>, </a:t>
            </a:r>
            <a:r>
              <a:rPr lang="ko-KR" altLang="en-US" dirty="0">
                <a:solidFill>
                  <a:srgbClr val="FF0000"/>
                </a:solidFill>
              </a:rPr>
              <a:t>상품</a:t>
            </a:r>
            <a:r>
              <a:rPr lang="ko-KR" altLang="en-US" dirty="0"/>
              <a:t>은 </a:t>
            </a:r>
            <a:r>
              <a:rPr lang="ko-KR" altLang="en-US" dirty="0">
                <a:solidFill>
                  <a:srgbClr val="FF0000"/>
                </a:solidFill>
              </a:rPr>
              <a:t>상품번호</a:t>
            </a:r>
            <a:r>
              <a:rPr lang="ko-KR" altLang="en-US" dirty="0"/>
              <a:t>로 식별한다</a:t>
            </a:r>
            <a:r>
              <a:rPr lang="en-US" altLang="ko-KR" dirty="0"/>
              <a:t>.</a:t>
            </a:r>
            <a:endParaRPr lang="ko-KR" altLang="en-US" dirty="0"/>
          </a:p>
        </p:txBody>
      </p:sp>
    </p:spTree>
    <p:extLst>
      <p:ext uri="{BB962C8B-B14F-4D97-AF65-F5344CB8AC3E}">
        <p14:creationId xmlns:p14="http://schemas.microsoft.com/office/powerpoint/2010/main" val="293278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37543E-8AD6-1916-7FF2-D59C545FD9D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D8BB7B77-C84A-5D3F-99F4-E44264986A90}"/>
              </a:ext>
            </a:extLst>
          </p:cNvPr>
          <p:cNvSpPr>
            <a:spLocks noGrp="1"/>
          </p:cNvSpPr>
          <p:nvPr>
            <p:ph idx="1"/>
          </p:nvPr>
        </p:nvSpPr>
        <p:spPr/>
        <p:txBody>
          <a:bodyPr>
            <a:normAutofit fontScale="92500"/>
          </a:bodyPr>
          <a:lstStyle/>
          <a:p>
            <a:pPr marL="514350" indent="-514350">
              <a:buFont typeface="+mj-lt"/>
              <a:buAutoNum type="arabicPeriod" startAt="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주문할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주문할 수 있다</a:t>
            </a:r>
            <a:r>
              <a:rPr lang="en-US" altLang="ko-KR" dirty="0"/>
              <a:t>.</a:t>
            </a:r>
          </a:p>
          <a:p>
            <a:pPr marL="514350" indent="-514350">
              <a:buFont typeface="+mj-lt"/>
              <a:buAutoNum type="arabicPeriod" startAt="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주문하면 주문에 대한 </a:t>
            </a:r>
            <a:r>
              <a:rPr lang="ko-KR" altLang="en-US" dirty="0">
                <a:solidFill>
                  <a:srgbClr val="FF0000"/>
                </a:solidFill>
              </a:rPr>
              <a:t>주문번호</a:t>
            </a:r>
            <a:r>
              <a:rPr lang="en-US" altLang="ko-KR" dirty="0"/>
              <a:t>, </a:t>
            </a:r>
            <a:r>
              <a:rPr lang="ko-KR" altLang="en-US" dirty="0">
                <a:solidFill>
                  <a:srgbClr val="FF0000"/>
                </a:solidFill>
              </a:rPr>
              <a:t>주문수량</a:t>
            </a:r>
            <a:r>
              <a:rPr lang="en-US" altLang="ko-KR" dirty="0"/>
              <a:t>, </a:t>
            </a:r>
            <a:r>
              <a:rPr lang="ko-KR" altLang="en-US" dirty="0">
                <a:solidFill>
                  <a:srgbClr val="FF0000"/>
                </a:solidFill>
              </a:rPr>
              <a:t>배송지</a:t>
            </a:r>
            <a:r>
              <a:rPr lang="en-US" altLang="ko-KR" dirty="0"/>
              <a:t>, </a:t>
            </a:r>
            <a:r>
              <a:rPr lang="ko-KR" altLang="en-US" dirty="0">
                <a:solidFill>
                  <a:srgbClr val="FF0000"/>
                </a:solidFill>
              </a:rPr>
              <a:t>주문일자</a:t>
            </a:r>
            <a:r>
              <a:rPr lang="ko-KR" altLang="en-US" dirty="0"/>
              <a:t> 정보를 </a:t>
            </a:r>
            <a:r>
              <a:rPr lang="ko-KR" altLang="en-US" dirty="0" err="1"/>
              <a:t>유지해야한다</a:t>
            </a:r>
            <a:r>
              <a:rPr lang="en-US" altLang="ko-KR" dirty="0"/>
              <a:t>.</a:t>
            </a:r>
          </a:p>
          <a:p>
            <a:pPr marL="514350" indent="-514350">
              <a:buFont typeface="+mj-lt"/>
              <a:buAutoNum type="arabicPeriod" startAt="6"/>
            </a:pPr>
            <a:r>
              <a:rPr lang="ko-KR" altLang="en-US" dirty="0"/>
              <a:t>각 상품은 한 </a:t>
            </a:r>
            <a:r>
              <a:rPr lang="ko-KR" altLang="en-US" dirty="0">
                <a:solidFill>
                  <a:srgbClr val="FF0000"/>
                </a:solidFill>
              </a:rPr>
              <a:t>제조업체</a:t>
            </a:r>
            <a:r>
              <a:rPr lang="ko-KR" altLang="en-US" dirty="0"/>
              <a:t>가 </a:t>
            </a:r>
            <a:r>
              <a:rPr lang="ko-KR" altLang="en-US" dirty="0" err="1"/>
              <a:t>여러번</a:t>
            </a:r>
            <a:r>
              <a:rPr lang="ko-KR" altLang="en-US" dirty="0"/>
              <a:t> 공급할 수 있고</a:t>
            </a:r>
            <a:r>
              <a:rPr lang="en-US" altLang="ko-KR" dirty="0"/>
              <a:t>, </a:t>
            </a:r>
            <a:r>
              <a:rPr lang="ko-KR" altLang="en-US" dirty="0">
                <a:solidFill>
                  <a:srgbClr val="FF0000"/>
                </a:solidFill>
              </a:rPr>
              <a:t>제조업체</a:t>
            </a:r>
            <a:r>
              <a:rPr lang="ko-KR" altLang="en-US" dirty="0"/>
              <a:t> 하나는 여러 </a:t>
            </a:r>
            <a:r>
              <a:rPr lang="ko-KR" altLang="en-US" dirty="0">
                <a:solidFill>
                  <a:srgbClr val="FF0000"/>
                </a:solidFill>
              </a:rPr>
              <a:t>상품</a:t>
            </a:r>
            <a:r>
              <a:rPr lang="ko-KR" altLang="en-US" dirty="0"/>
              <a:t>을 공급할 수 있다</a:t>
            </a:r>
            <a:r>
              <a:rPr lang="en-US" altLang="ko-KR" dirty="0"/>
              <a:t>.</a:t>
            </a:r>
          </a:p>
          <a:p>
            <a:pPr marL="514350" indent="-514350">
              <a:buFont typeface="+mj-lt"/>
              <a:buAutoNum type="arabicPeriod" startAt="6"/>
            </a:pPr>
            <a:r>
              <a:rPr lang="ko-KR" altLang="en-US" dirty="0">
                <a:solidFill>
                  <a:srgbClr val="FF0000"/>
                </a:solidFill>
              </a:rPr>
              <a:t>제조업체</a:t>
            </a:r>
            <a:r>
              <a:rPr lang="ko-KR" altLang="en-US" dirty="0"/>
              <a:t>가 </a:t>
            </a:r>
            <a:r>
              <a:rPr lang="ko-KR" altLang="en-US" dirty="0">
                <a:solidFill>
                  <a:srgbClr val="FF0000"/>
                </a:solidFill>
              </a:rPr>
              <a:t>상품</a:t>
            </a:r>
            <a:r>
              <a:rPr lang="ko-KR" altLang="en-US" dirty="0"/>
              <a:t>을 공급하면 </a:t>
            </a:r>
            <a:r>
              <a:rPr lang="ko-KR" altLang="en-US" dirty="0">
                <a:solidFill>
                  <a:srgbClr val="FF0000"/>
                </a:solidFill>
              </a:rPr>
              <a:t>상품명</a:t>
            </a:r>
            <a:r>
              <a:rPr lang="en-US" altLang="ko-KR" dirty="0"/>
              <a:t>, </a:t>
            </a:r>
            <a:r>
              <a:rPr lang="ko-KR" altLang="en-US" dirty="0">
                <a:solidFill>
                  <a:srgbClr val="FF0000"/>
                </a:solidFill>
              </a:rPr>
              <a:t>공급량</a:t>
            </a:r>
            <a:r>
              <a:rPr lang="en-US" altLang="ko-KR" dirty="0"/>
              <a:t>, </a:t>
            </a:r>
            <a:r>
              <a:rPr lang="ko-KR" altLang="en-US" dirty="0">
                <a:solidFill>
                  <a:srgbClr val="FF0000"/>
                </a:solidFill>
              </a:rPr>
              <a:t>공급일자</a:t>
            </a:r>
            <a:r>
              <a:rPr lang="ko-KR" altLang="en-US" dirty="0"/>
              <a:t> 정보를 유지해야 한다</a:t>
            </a:r>
            <a:r>
              <a:rPr lang="en-US" altLang="ko-KR" dirty="0"/>
              <a:t>.</a:t>
            </a:r>
          </a:p>
          <a:p>
            <a:pPr marL="514350" indent="-514350">
              <a:buFont typeface="+mj-lt"/>
              <a:buAutoNum type="arabicPeriod" startAt="6"/>
            </a:pPr>
            <a:r>
              <a:rPr lang="ko-KR" altLang="en-US" dirty="0">
                <a:solidFill>
                  <a:srgbClr val="FF0000"/>
                </a:solidFill>
              </a:rPr>
              <a:t>제조업체</a:t>
            </a:r>
            <a:r>
              <a:rPr lang="ko-KR" altLang="en-US" dirty="0"/>
              <a:t>에 대한 </a:t>
            </a:r>
            <a:r>
              <a:rPr lang="ko-KR" altLang="en-US" dirty="0">
                <a:solidFill>
                  <a:srgbClr val="FF0000"/>
                </a:solidFill>
              </a:rPr>
              <a:t>제조업체번호</a:t>
            </a:r>
            <a:r>
              <a:rPr lang="en-US" altLang="ko-KR" dirty="0"/>
              <a:t>, </a:t>
            </a:r>
            <a:r>
              <a:rPr lang="ko-KR" altLang="en-US" dirty="0">
                <a:solidFill>
                  <a:srgbClr val="FF0000"/>
                </a:solidFill>
              </a:rPr>
              <a:t>제조업체명</a:t>
            </a:r>
            <a:r>
              <a:rPr lang="en-US" altLang="ko-KR" dirty="0"/>
              <a:t>, </a:t>
            </a:r>
            <a:r>
              <a:rPr lang="ko-KR" altLang="en-US" dirty="0">
                <a:solidFill>
                  <a:srgbClr val="FF0000"/>
                </a:solidFill>
              </a:rPr>
              <a:t>전화번호</a:t>
            </a:r>
            <a:r>
              <a:rPr lang="en-US" altLang="ko-KR" dirty="0"/>
              <a:t>, </a:t>
            </a:r>
            <a:r>
              <a:rPr lang="ko-KR" altLang="en-US" dirty="0">
                <a:solidFill>
                  <a:srgbClr val="FF0000"/>
                </a:solidFill>
              </a:rPr>
              <a:t>위치</a:t>
            </a:r>
            <a:r>
              <a:rPr lang="en-US" altLang="ko-KR" dirty="0"/>
              <a:t>, </a:t>
            </a:r>
            <a:r>
              <a:rPr lang="ko-KR" altLang="en-US" dirty="0">
                <a:solidFill>
                  <a:srgbClr val="FF0000"/>
                </a:solidFill>
              </a:rPr>
              <a:t>담당자</a:t>
            </a:r>
            <a:r>
              <a:rPr lang="ko-KR" altLang="en-US" dirty="0"/>
              <a:t>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189571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8908DB-5E8A-EA1A-6011-3D0FE0AEF747}"/>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CFBAF7A1-35E1-2793-03DC-16D9A363D9D4}"/>
              </a:ext>
            </a:extLst>
          </p:cNvPr>
          <p:cNvSpPr>
            <a:spLocks noGrp="1"/>
          </p:cNvSpPr>
          <p:nvPr>
            <p:ph idx="1"/>
          </p:nvPr>
        </p:nvSpPr>
        <p:spPr/>
        <p:txBody>
          <a:bodyPr>
            <a:normAutofit lnSpcReduction="10000"/>
          </a:bodyPr>
          <a:lstStyle/>
          <a:p>
            <a:pPr>
              <a:lnSpc>
                <a:spcPct val="150000"/>
              </a:lnSpc>
            </a:pPr>
            <a:r>
              <a:rPr lang="ko-KR" altLang="en-US" dirty="0" err="1"/>
              <a:t>웹퍼블리셔</a:t>
            </a:r>
            <a:r>
              <a:rPr lang="en-US" altLang="ko-KR" dirty="0"/>
              <a:t>(</a:t>
            </a:r>
            <a:r>
              <a:rPr lang="en-US" altLang="ko-KR" dirty="0" err="1"/>
              <a:t>ui</a:t>
            </a:r>
            <a:r>
              <a:rPr lang="ko-KR" altLang="en-US" dirty="0"/>
              <a:t>개발자</a:t>
            </a:r>
            <a:r>
              <a:rPr lang="en-US" altLang="ko-KR" dirty="0"/>
              <a:t>), </a:t>
            </a:r>
            <a:r>
              <a:rPr lang="ko-KR" altLang="en-US" dirty="0"/>
              <a:t>개발자</a:t>
            </a:r>
            <a:r>
              <a:rPr lang="en-US" altLang="ko-KR" dirty="0"/>
              <a:t>(</a:t>
            </a:r>
            <a:r>
              <a:rPr lang="ko-KR" altLang="en-US" dirty="0"/>
              <a:t>서버개발자</a:t>
            </a:r>
            <a:r>
              <a:rPr lang="en-US" altLang="ko-KR" dirty="0"/>
              <a:t>): HTML </a:t>
            </a:r>
            <a:r>
              <a:rPr lang="ko-KR" altLang="en-US" dirty="0"/>
              <a:t>중심이거나</a:t>
            </a:r>
            <a:r>
              <a:rPr lang="en-US" altLang="ko-KR" dirty="0"/>
              <a:t>, </a:t>
            </a:r>
            <a:r>
              <a:rPr lang="ko-KR" altLang="en-US" dirty="0"/>
              <a:t>서버사이드가 감싸는 웹 구조의 형태를 지향하는 업무 스타일의 직군으로서 </a:t>
            </a:r>
            <a:r>
              <a:rPr lang="ko-KR" altLang="en-US" dirty="0" err="1"/>
              <a:t>웹퍼블리셔는</a:t>
            </a:r>
            <a:r>
              <a:rPr lang="ko-KR" altLang="en-US" dirty="0"/>
              <a:t> 사용자에게 보여지는 인터페이스 영역을 작업하고</a:t>
            </a:r>
            <a:r>
              <a:rPr lang="en-US" altLang="ko-KR" dirty="0"/>
              <a:t>, </a:t>
            </a:r>
            <a:r>
              <a:rPr lang="ko-KR" altLang="en-US" dirty="0"/>
              <a:t>개발자는 데이터의 비지니스 로직을 전반으로 담당한다</a:t>
            </a:r>
            <a:r>
              <a:rPr lang="en-US" altLang="ko-KR" dirty="0"/>
              <a:t>. </a:t>
            </a:r>
            <a:r>
              <a:rPr lang="ko-KR" altLang="en-US" dirty="0" err="1"/>
              <a:t>웹퍼블리셔는</a:t>
            </a:r>
            <a:r>
              <a:rPr lang="ko-KR" altLang="en-US" dirty="0"/>
              <a:t> 해외에서는 </a:t>
            </a:r>
            <a:r>
              <a:rPr lang="en-US" altLang="ko-KR" dirty="0"/>
              <a:t>UI</a:t>
            </a:r>
            <a:r>
              <a:rPr lang="ko-KR" altLang="en-US" dirty="0"/>
              <a:t>개발자로 불린다</a:t>
            </a:r>
            <a:r>
              <a:rPr lang="en-US" altLang="ko-KR" dirty="0"/>
              <a:t>.</a:t>
            </a:r>
            <a:endParaRPr lang="ko-KR" altLang="en-US" dirty="0"/>
          </a:p>
        </p:txBody>
      </p:sp>
      <p:pic>
        <p:nvPicPr>
          <p:cNvPr id="4" name="그림 3">
            <a:extLst>
              <a:ext uri="{FF2B5EF4-FFF2-40B4-BE49-F238E27FC236}">
                <a16:creationId xmlns:a16="http://schemas.microsoft.com/office/drawing/2014/main" id="{5B1A2096-1B42-72DC-C4AC-8D02DFEAEE3F}"/>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407716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DB282D-2369-A263-49BC-B4300EA0CE7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C0027598-E952-FB6E-DBA0-37CE6C1B4A65}"/>
              </a:ext>
            </a:extLst>
          </p:cNvPr>
          <p:cNvSpPr>
            <a:spLocks noGrp="1"/>
          </p:cNvSpPr>
          <p:nvPr>
            <p:ph idx="1"/>
          </p:nvPr>
        </p:nvSpPr>
        <p:spPr>
          <a:xfrm>
            <a:off x="838200" y="1825625"/>
            <a:ext cx="8143875" cy="4351338"/>
          </a:xfrm>
        </p:spPr>
        <p:txBody>
          <a:bodyPr>
            <a:normAutofit lnSpcReduction="10000"/>
          </a:bodyPr>
          <a:lstStyle/>
          <a:p>
            <a:pPr marL="514350" indent="-514350">
              <a:buFont typeface="+mj-lt"/>
              <a:buAutoNum type="arabicPeriod" startAt="11"/>
            </a:pPr>
            <a:r>
              <a:rPr lang="ko-KR" altLang="en-US" dirty="0">
                <a:solidFill>
                  <a:srgbClr val="FF0000"/>
                </a:solidFill>
              </a:rPr>
              <a:t>제조업체</a:t>
            </a:r>
            <a:r>
              <a:rPr lang="ko-KR" altLang="en-US" dirty="0"/>
              <a:t>는 중복되지 않은 </a:t>
            </a:r>
            <a:r>
              <a:rPr lang="ko-KR" altLang="en-US" dirty="0">
                <a:solidFill>
                  <a:srgbClr val="FF0000"/>
                </a:solidFill>
              </a:rPr>
              <a:t>제조업체번호</a:t>
            </a:r>
            <a:r>
              <a:rPr lang="ko-KR" altLang="en-US" dirty="0"/>
              <a:t>가 부여되고 </a:t>
            </a:r>
            <a:r>
              <a:rPr lang="ko-KR" altLang="en-US" dirty="0">
                <a:solidFill>
                  <a:srgbClr val="FF0000"/>
                </a:solidFill>
              </a:rPr>
              <a:t>제조업체명</a:t>
            </a:r>
            <a:r>
              <a:rPr lang="ko-KR" altLang="en-US" dirty="0"/>
              <a:t>은 중복되지 </a:t>
            </a:r>
            <a:r>
              <a:rPr lang="ko-KR" altLang="en-US" dirty="0" err="1"/>
              <a:t>않아야한다</a:t>
            </a:r>
            <a:r>
              <a:rPr lang="en-US" altLang="ko-KR" dirty="0"/>
              <a:t>.</a:t>
            </a:r>
          </a:p>
          <a:p>
            <a:pPr marL="514350" indent="-514350">
              <a:buFont typeface="+mj-lt"/>
              <a:buAutoNum type="arabicPeriod" startAt="11"/>
            </a:pPr>
            <a:r>
              <a:rPr lang="ko-KR" altLang="en-US" dirty="0">
                <a:solidFill>
                  <a:srgbClr val="FF0000"/>
                </a:solidFill>
              </a:rPr>
              <a:t>회원</a:t>
            </a:r>
            <a:r>
              <a:rPr lang="ko-KR" altLang="en-US" dirty="0"/>
              <a:t>은 </a:t>
            </a:r>
            <a:r>
              <a:rPr lang="ko-KR" altLang="en-US" dirty="0">
                <a:solidFill>
                  <a:srgbClr val="FF0000"/>
                </a:solidFill>
              </a:rPr>
              <a:t>게시글</a:t>
            </a:r>
            <a:r>
              <a:rPr lang="ko-KR" altLang="en-US" dirty="0"/>
              <a:t>을 여러 개 작성할 수 있고</a:t>
            </a:r>
            <a:r>
              <a:rPr lang="en-US" altLang="ko-KR" dirty="0"/>
              <a:t>, </a:t>
            </a:r>
            <a:r>
              <a:rPr lang="ko-KR" altLang="en-US" dirty="0">
                <a:solidFill>
                  <a:srgbClr val="FF0000"/>
                </a:solidFill>
              </a:rPr>
              <a:t>게시글</a:t>
            </a:r>
            <a:r>
              <a:rPr lang="ko-KR" altLang="en-US" dirty="0"/>
              <a:t> 하나는 한 명의 </a:t>
            </a:r>
            <a:r>
              <a:rPr lang="ko-KR" altLang="en-US" dirty="0">
                <a:solidFill>
                  <a:srgbClr val="FF0000"/>
                </a:solidFill>
              </a:rPr>
              <a:t>회원</a:t>
            </a:r>
            <a:r>
              <a:rPr lang="ko-KR" altLang="en-US" dirty="0"/>
              <a:t>만 작성할 수 있다</a:t>
            </a:r>
            <a:r>
              <a:rPr lang="en-US" altLang="ko-KR" dirty="0"/>
              <a:t>.</a:t>
            </a:r>
          </a:p>
          <a:p>
            <a:pPr marL="514350" indent="-514350">
              <a:buFont typeface="+mj-lt"/>
              <a:buAutoNum type="arabicPeriod" startAt="11"/>
            </a:pPr>
            <a:r>
              <a:rPr lang="ko-KR" altLang="en-US" dirty="0" err="1">
                <a:solidFill>
                  <a:srgbClr val="FF0000"/>
                </a:solidFill>
              </a:rPr>
              <a:t>게시글</a:t>
            </a:r>
            <a:r>
              <a:rPr lang="ko-KR" altLang="en-US" dirty="0" err="1"/>
              <a:t>에</a:t>
            </a:r>
            <a:r>
              <a:rPr lang="ko-KR" altLang="en-US" dirty="0"/>
              <a:t> 대한 </a:t>
            </a:r>
            <a:r>
              <a:rPr lang="ko-KR" altLang="en-US" dirty="0" err="1">
                <a:solidFill>
                  <a:srgbClr val="FF0000"/>
                </a:solidFill>
              </a:rPr>
              <a:t>글번호</a:t>
            </a:r>
            <a:r>
              <a:rPr lang="en-US" altLang="ko-KR" dirty="0"/>
              <a:t>, </a:t>
            </a:r>
            <a:r>
              <a:rPr lang="ko-KR" altLang="en-US" dirty="0" err="1">
                <a:solidFill>
                  <a:srgbClr val="FF0000"/>
                </a:solidFill>
              </a:rPr>
              <a:t>글제목</a:t>
            </a:r>
            <a:r>
              <a:rPr lang="en-US" altLang="ko-KR" dirty="0"/>
              <a:t>, </a:t>
            </a:r>
            <a:r>
              <a:rPr lang="ko-KR" altLang="en-US" dirty="0" err="1">
                <a:solidFill>
                  <a:srgbClr val="FF0000"/>
                </a:solidFill>
              </a:rPr>
              <a:t>글내용</a:t>
            </a:r>
            <a:r>
              <a:rPr lang="en-US" altLang="ko-KR" dirty="0"/>
              <a:t>, </a:t>
            </a:r>
            <a:r>
              <a:rPr lang="ko-KR" altLang="en-US" dirty="0">
                <a:solidFill>
                  <a:srgbClr val="FF0000"/>
                </a:solidFill>
              </a:rPr>
              <a:t>작성일자</a:t>
            </a:r>
            <a:r>
              <a:rPr lang="ko-KR" altLang="en-US" dirty="0"/>
              <a:t> 정보를 </a:t>
            </a:r>
            <a:r>
              <a:rPr lang="ko-KR" altLang="en-US" dirty="0" err="1"/>
              <a:t>유지해야한다</a:t>
            </a:r>
            <a:r>
              <a:rPr lang="en-US" altLang="ko-KR" dirty="0"/>
              <a:t>.</a:t>
            </a:r>
          </a:p>
          <a:p>
            <a:pPr marL="514350" indent="-514350">
              <a:buFont typeface="+mj-lt"/>
              <a:buAutoNum type="arabicPeriod" startAt="11"/>
            </a:pPr>
            <a:r>
              <a:rPr lang="ko-KR" altLang="en-US" dirty="0">
                <a:solidFill>
                  <a:srgbClr val="FF0000"/>
                </a:solidFill>
              </a:rPr>
              <a:t>게시글</a:t>
            </a:r>
            <a:r>
              <a:rPr lang="ko-KR" altLang="en-US" dirty="0"/>
              <a:t>은 중복되지 않은 </a:t>
            </a:r>
            <a:r>
              <a:rPr lang="ko-KR" altLang="en-US" dirty="0" err="1">
                <a:solidFill>
                  <a:srgbClr val="FF0000"/>
                </a:solidFill>
              </a:rPr>
              <a:t>게시글번호</a:t>
            </a:r>
            <a:r>
              <a:rPr lang="ko-KR" altLang="en-US" dirty="0" err="1"/>
              <a:t>가</a:t>
            </a:r>
            <a:r>
              <a:rPr lang="ko-KR" altLang="en-US" dirty="0"/>
              <a:t> 부여되고 </a:t>
            </a:r>
            <a:r>
              <a:rPr lang="ko-KR" altLang="en-US" dirty="0">
                <a:solidFill>
                  <a:srgbClr val="FF0000"/>
                </a:solidFill>
              </a:rPr>
              <a:t>글번호</a:t>
            </a:r>
            <a:r>
              <a:rPr lang="ko-KR" altLang="en-US" dirty="0"/>
              <a:t>로 식별한다</a:t>
            </a:r>
            <a:r>
              <a:rPr lang="en-US" altLang="ko-KR" dirty="0"/>
              <a:t>.</a:t>
            </a:r>
          </a:p>
          <a:p>
            <a:pPr marL="514350" indent="-514350">
              <a:buFont typeface="+mj-lt"/>
              <a:buAutoNum type="arabicPeriod" startAt="11"/>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err="1"/>
              <a:t>찜할</a:t>
            </a:r>
            <a:r>
              <a:rPr lang="ko-KR" altLang="en-US" dirty="0"/>
              <a:t>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err="1"/>
              <a:t>찜할</a:t>
            </a:r>
            <a:r>
              <a:rPr lang="ko-KR" altLang="en-US" dirty="0"/>
              <a:t> 수 있다</a:t>
            </a:r>
            <a:r>
              <a:rPr lang="en-US" altLang="ko-KR" dirty="0"/>
              <a:t>.</a:t>
            </a:r>
            <a:endParaRPr lang="ko-KR" altLang="en-US" dirty="0"/>
          </a:p>
        </p:txBody>
      </p:sp>
    </p:spTree>
    <p:extLst>
      <p:ext uri="{BB962C8B-B14F-4D97-AF65-F5344CB8AC3E}">
        <p14:creationId xmlns:p14="http://schemas.microsoft.com/office/powerpoint/2010/main" val="1835008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555BD6-81C0-F4C8-9541-D5554176DF4A}"/>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EDA0D8A6-D4FD-78AB-FD9A-7E96A4A52EE3}"/>
              </a:ext>
            </a:extLst>
          </p:cNvPr>
          <p:cNvSpPr>
            <a:spLocks noGrp="1"/>
          </p:cNvSpPr>
          <p:nvPr>
            <p:ph idx="1"/>
          </p:nvPr>
        </p:nvSpPr>
        <p:spPr/>
        <p:txBody>
          <a:bodyPr/>
          <a:lstStyle/>
          <a:p>
            <a:pPr marL="514350" indent="-514350">
              <a:buFont typeface="+mj-lt"/>
              <a:buAutoNum type="arabicPeriod" startAt="1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err="1">
                <a:solidFill>
                  <a:srgbClr val="FF0000"/>
                </a:solidFill>
              </a:rPr>
              <a:t>찜</a:t>
            </a:r>
            <a:r>
              <a:rPr lang="ko-KR" altLang="en-US" dirty="0" err="1"/>
              <a:t>하면</a:t>
            </a:r>
            <a:r>
              <a:rPr lang="ko-KR" altLang="en-US" dirty="0"/>
              <a:t> </a:t>
            </a:r>
            <a:r>
              <a:rPr lang="ko-KR" altLang="en-US" dirty="0">
                <a:solidFill>
                  <a:srgbClr val="FF0000"/>
                </a:solidFill>
              </a:rPr>
              <a:t>찜</a:t>
            </a:r>
            <a:r>
              <a:rPr lang="ko-KR" altLang="en-US" dirty="0"/>
              <a:t>에 대한 </a:t>
            </a:r>
            <a:r>
              <a:rPr lang="ko-KR" altLang="en-US" dirty="0" err="1">
                <a:solidFill>
                  <a:srgbClr val="FF0000"/>
                </a:solidFill>
              </a:rPr>
              <a:t>찜번호</a:t>
            </a:r>
            <a:r>
              <a:rPr lang="en-US" altLang="ko-KR" dirty="0"/>
              <a:t>, </a:t>
            </a:r>
            <a:r>
              <a:rPr lang="ko-KR" altLang="en-US" dirty="0">
                <a:solidFill>
                  <a:srgbClr val="FF0000"/>
                </a:solidFill>
              </a:rPr>
              <a:t>찜 일자</a:t>
            </a:r>
            <a:r>
              <a:rPr lang="ko-KR" altLang="en-US" dirty="0"/>
              <a:t> 정보를 </a:t>
            </a:r>
            <a:r>
              <a:rPr lang="ko-KR" altLang="en-US" dirty="0" err="1"/>
              <a:t>유지해야한다</a:t>
            </a:r>
            <a:r>
              <a:rPr lang="en-US" altLang="ko-KR" dirty="0"/>
              <a:t>.</a:t>
            </a:r>
          </a:p>
          <a:p>
            <a:pPr marL="514350" indent="-514350">
              <a:buFont typeface="+mj-lt"/>
              <a:buAutoNum type="arabicPeriod" startAt="1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담을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a:solidFill>
                  <a:srgbClr val="FF0000"/>
                </a:solidFill>
              </a:rPr>
              <a:t>장바구니</a:t>
            </a:r>
            <a:r>
              <a:rPr lang="ko-KR" altLang="en-US" dirty="0"/>
              <a:t>에 담을 수 있다</a:t>
            </a:r>
            <a:r>
              <a:rPr lang="en-US" altLang="ko-KR" dirty="0"/>
              <a:t>.</a:t>
            </a:r>
          </a:p>
          <a:p>
            <a:pPr marL="514350" indent="-514350">
              <a:buFont typeface="+mj-lt"/>
              <a:buAutoNum type="arabicPeriod" startAt="1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담으면 </a:t>
            </a:r>
            <a:r>
              <a:rPr lang="ko-KR" altLang="en-US" dirty="0">
                <a:solidFill>
                  <a:srgbClr val="FF0000"/>
                </a:solidFill>
              </a:rPr>
              <a:t>장바구니</a:t>
            </a:r>
            <a:r>
              <a:rPr lang="ko-KR" altLang="en-US" dirty="0"/>
              <a:t>에 대한 </a:t>
            </a:r>
            <a:r>
              <a:rPr lang="ko-KR" altLang="en-US" dirty="0">
                <a:solidFill>
                  <a:srgbClr val="FF0000"/>
                </a:solidFill>
              </a:rPr>
              <a:t>장바구니 번호</a:t>
            </a:r>
            <a:r>
              <a:rPr lang="en-US" altLang="ko-KR" dirty="0"/>
              <a:t>, </a:t>
            </a:r>
            <a:r>
              <a:rPr lang="ko-KR" altLang="en-US" dirty="0">
                <a:solidFill>
                  <a:srgbClr val="FF0000"/>
                </a:solidFill>
              </a:rPr>
              <a:t>수량</a:t>
            </a:r>
            <a:r>
              <a:rPr lang="en-US" altLang="ko-KR" dirty="0"/>
              <a:t>, </a:t>
            </a:r>
            <a:r>
              <a:rPr lang="ko-KR" altLang="en-US" dirty="0">
                <a:solidFill>
                  <a:srgbClr val="FF0000"/>
                </a:solidFill>
              </a:rPr>
              <a:t>장바구니 일자</a:t>
            </a:r>
            <a:r>
              <a:rPr lang="ko-KR" altLang="en-US" dirty="0"/>
              <a:t> 정보를 </a:t>
            </a:r>
            <a:r>
              <a:rPr lang="ko-KR" altLang="en-US" dirty="0" err="1"/>
              <a:t>유지해야한다</a:t>
            </a:r>
            <a:r>
              <a:rPr lang="en-US" altLang="ko-KR" dirty="0"/>
              <a:t>.</a:t>
            </a:r>
            <a:endParaRPr lang="ko-KR" altLang="en-US" dirty="0"/>
          </a:p>
          <a:p>
            <a:pPr marL="514350" indent="-514350">
              <a:buFont typeface="+mj-lt"/>
              <a:buAutoNum type="arabicPeriod" startAt="16"/>
            </a:pPr>
            <a:endParaRPr lang="ko-KR" altLang="en-US" dirty="0"/>
          </a:p>
          <a:p>
            <a:pPr marL="514350" indent="-514350">
              <a:buFont typeface="+mj-lt"/>
              <a:buAutoNum type="arabicPeriod" startAt="16"/>
            </a:pPr>
            <a:endParaRPr lang="ko-KR" altLang="en-US" dirty="0"/>
          </a:p>
        </p:txBody>
      </p:sp>
    </p:spTree>
    <p:extLst>
      <p:ext uri="{BB962C8B-B14F-4D97-AF65-F5344CB8AC3E}">
        <p14:creationId xmlns:p14="http://schemas.microsoft.com/office/powerpoint/2010/main" val="3460508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E6B409-4530-4D2F-4033-E0E9DEF01783}"/>
              </a:ext>
            </a:extLst>
          </p:cNvPr>
          <p:cNvSpPr>
            <a:spLocks noGrp="1"/>
          </p:cNvSpPr>
          <p:nvPr>
            <p:ph type="title"/>
          </p:nvPr>
        </p:nvSpPr>
        <p:spPr/>
        <p:txBody>
          <a:bodyPr/>
          <a:lstStyle/>
          <a:p>
            <a:r>
              <a:rPr lang="ko-KR" altLang="en-US" dirty="0"/>
              <a:t>데이터 베이스 정규화</a:t>
            </a:r>
          </a:p>
        </p:txBody>
      </p:sp>
      <p:sp>
        <p:nvSpPr>
          <p:cNvPr id="3" name="내용 개체 틀 2">
            <a:extLst>
              <a:ext uri="{FF2B5EF4-FFF2-40B4-BE49-F238E27FC236}">
                <a16:creationId xmlns:a16="http://schemas.microsoft.com/office/drawing/2014/main" id="{8AEF22F4-3A32-9387-66A3-EB87320D53CC}"/>
              </a:ext>
            </a:extLst>
          </p:cNvPr>
          <p:cNvSpPr>
            <a:spLocks noGrp="1"/>
          </p:cNvSpPr>
          <p:nvPr>
            <p:ph idx="1"/>
          </p:nvPr>
        </p:nvSpPr>
        <p:spPr/>
        <p:txBody>
          <a:bodyPr/>
          <a:lstStyle/>
          <a:p>
            <a:r>
              <a:rPr lang="ko-KR" altLang="en-US" dirty="0"/>
              <a:t>제</a:t>
            </a:r>
            <a:r>
              <a:rPr lang="en-US" altLang="ko-KR" dirty="0"/>
              <a:t>1 </a:t>
            </a:r>
            <a:r>
              <a:rPr lang="ko-KR" altLang="en-US" dirty="0"/>
              <a:t>정규형 </a:t>
            </a:r>
            <a:r>
              <a:rPr lang="en-US" altLang="ko-KR" dirty="0"/>
              <a:t>(1NF)</a:t>
            </a:r>
          </a:p>
          <a:p>
            <a:r>
              <a:rPr lang="ko-KR" altLang="en-US" dirty="0"/>
              <a:t>제</a:t>
            </a:r>
            <a:r>
              <a:rPr lang="en-US" altLang="ko-KR" dirty="0"/>
              <a:t>2 </a:t>
            </a:r>
            <a:r>
              <a:rPr lang="ko-KR" altLang="en-US" dirty="0"/>
              <a:t>정규형 </a:t>
            </a:r>
            <a:r>
              <a:rPr lang="en-US" altLang="ko-KR" dirty="0"/>
              <a:t>(2NF)</a:t>
            </a:r>
          </a:p>
          <a:p>
            <a:r>
              <a:rPr lang="ko-KR" altLang="en-US" dirty="0"/>
              <a:t>제</a:t>
            </a:r>
            <a:r>
              <a:rPr lang="en-US" altLang="ko-KR" dirty="0"/>
              <a:t>3 </a:t>
            </a:r>
            <a:r>
              <a:rPr lang="ko-KR" altLang="en-US" dirty="0"/>
              <a:t>정규형 </a:t>
            </a:r>
            <a:r>
              <a:rPr lang="en-US" altLang="ko-KR" dirty="0"/>
              <a:t>(3NF)</a:t>
            </a:r>
          </a:p>
          <a:p>
            <a:r>
              <a:rPr lang="en-US" altLang="ko-KR" dirty="0"/>
              <a:t>BCNF (Boyce-Codd Normal Form)</a:t>
            </a:r>
            <a:endParaRPr lang="ko-KR" altLang="en-US" dirty="0"/>
          </a:p>
        </p:txBody>
      </p:sp>
    </p:spTree>
    <p:extLst>
      <p:ext uri="{BB962C8B-B14F-4D97-AF65-F5344CB8AC3E}">
        <p14:creationId xmlns:p14="http://schemas.microsoft.com/office/powerpoint/2010/main" val="1751032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96038-9CF0-CBA1-274E-E1ABF4D6D72F}"/>
              </a:ext>
            </a:extLst>
          </p:cNvPr>
          <p:cNvSpPr>
            <a:spLocks noGrp="1"/>
          </p:cNvSpPr>
          <p:nvPr>
            <p:ph type="title"/>
          </p:nvPr>
        </p:nvSpPr>
        <p:spPr/>
        <p:txBody>
          <a:bodyPr/>
          <a:lstStyle/>
          <a:p>
            <a:r>
              <a:rPr lang="ko-KR" altLang="en-US" dirty="0"/>
              <a:t>제</a:t>
            </a:r>
            <a:r>
              <a:rPr lang="en-US" altLang="ko-KR" dirty="0"/>
              <a:t>1 </a:t>
            </a:r>
            <a:r>
              <a:rPr lang="ko-KR" altLang="en-US" dirty="0"/>
              <a:t>정규형 </a:t>
            </a:r>
            <a:r>
              <a:rPr lang="en-US" altLang="ko-KR" dirty="0"/>
              <a:t>(1NF)</a:t>
            </a:r>
            <a:endParaRPr lang="ko-KR" altLang="en-US" dirty="0"/>
          </a:p>
        </p:txBody>
      </p:sp>
      <p:sp>
        <p:nvSpPr>
          <p:cNvPr id="3" name="내용 개체 틀 2">
            <a:extLst>
              <a:ext uri="{FF2B5EF4-FFF2-40B4-BE49-F238E27FC236}">
                <a16:creationId xmlns:a16="http://schemas.microsoft.com/office/drawing/2014/main" id="{78DE2DFD-3830-0EFA-11B7-ADFDB228353C}"/>
              </a:ext>
            </a:extLst>
          </p:cNvPr>
          <p:cNvSpPr>
            <a:spLocks noGrp="1"/>
          </p:cNvSpPr>
          <p:nvPr>
            <p:ph idx="1"/>
          </p:nvPr>
        </p:nvSpPr>
        <p:spPr/>
        <p:txBody>
          <a:bodyPr/>
          <a:lstStyle/>
          <a:p>
            <a:r>
              <a:rPr lang="en-US" altLang="ko-KR" dirty="0"/>
              <a:t>1. </a:t>
            </a:r>
            <a:r>
              <a:rPr lang="ko-KR" altLang="en-US" dirty="0"/>
              <a:t>각 컬럼이 하나의 속성만을 가져야 한다</a:t>
            </a:r>
            <a:r>
              <a:rPr lang="en-US" altLang="ko-KR" dirty="0"/>
              <a:t>.</a:t>
            </a:r>
          </a:p>
          <a:p>
            <a:r>
              <a:rPr lang="en-US" altLang="ko-KR" dirty="0"/>
              <a:t>2. </a:t>
            </a:r>
            <a:r>
              <a:rPr lang="ko-KR" altLang="en-US" dirty="0"/>
              <a:t>하나의 컬럼은 같은 종류나 타입</a:t>
            </a:r>
            <a:r>
              <a:rPr lang="en-US" altLang="ko-KR" dirty="0"/>
              <a:t>(type)</a:t>
            </a:r>
            <a:r>
              <a:rPr lang="ko-KR" altLang="en-US" dirty="0"/>
              <a:t>의 값을 가져야 한다</a:t>
            </a:r>
            <a:r>
              <a:rPr lang="en-US" altLang="ko-KR" dirty="0"/>
              <a:t>.</a:t>
            </a:r>
          </a:p>
          <a:p>
            <a:r>
              <a:rPr lang="en-US" altLang="ko-KR" dirty="0"/>
              <a:t>3. </a:t>
            </a:r>
            <a:r>
              <a:rPr lang="ko-KR" altLang="en-US" dirty="0"/>
              <a:t>각 컬럼이 유일한</a:t>
            </a:r>
            <a:r>
              <a:rPr lang="en-US" altLang="ko-KR" dirty="0"/>
              <a:t>(unique) </a:t>
            </a:r>
            <a:r>
              <a:rPr lang="ko-KR" altLang="en-US" dirty="0"/>
              <a:t>이름을 가져야 한다</a:t>
            </a:r>
            <a:r>
              <a:rPr lang="en-US" altLang="ko-KR" dirty="0"/>
              <a:t>.</a:t>
            </a:r>
          </a:p>
          <a:p>
            <a:r>
              <a:rPr lang="en-US" altLang="ko-KR" dirty="0"/>
              <a:t>4. </a:t>
            </a:r>
            <a:r>
              <a:rPr lang="ko-KR" altLang="en-US" dirty="0"/>
              <a:t>칼럼의 순서가 상관없어야 한다</a:t>
            </a:r>
            <a:r>
              <a:rPr lang="en-US" altLang="ko-KR" dirty="0"/>
              <a:t>.</a:t>
            </a:r>
            <a:endParaRPr lang="ko-KR" altLang="en-US" dirty="0"/>
          </a:p>
        </p:txBody>
      </p:sp>
    </p:spTree>
    <p:extLst>
      <p:ext uri="{BB962C8B-B14F-4D97-AF65-F5344CB8AC3E}">
        <p14:creationId xmlns:p14="http://schemas.microsoft.com/office/powerpoint/2010/main" val="808120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35D7A3-79E2-9B12-6F40-A93516CF4443}"/>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순서도: 자기 디스크 3">
            <a:extLst>
              <a:ext uri="{FF2B5EF4-FFF2-40B4-BE49-F238E27FC236}">
                <a16:creationId xmlns:a16="http://schemas.microsoft.com/office/drawing/2014/main" id="{74AFA211-DD5B-40C0-479E-A997334C3C4F}"/>
              </a:ext>
            </a:extLst>
          </p:cNvPr>
          <p:cNvSpPr/>
          <p:nvPr/>
        </p:nvSpPr>
        <p:spPr>
          <a:xfrm>
            <a:off x="9239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회원정보</a:t>
            </a:r>
          </a:p>
        </p:txBody>
      </p:sp>
      <p:sp>
        <p:nvSpPr>
          <p:cNvPr id="5" name="순서도: 자기 디스크 4">
            <a:extLst>
              <a:ext uri="{FF2B5EF4-FFF2-40B4-BE49-F238E27FC236}">
                <a16:creationId xmlns:a16="http://schemas.microsoft.com/office/drawing/2014/main" id="{84BB4F9C-9F0A-E71E-8648-79B2C0DB42C1}"/>
              </a:ext>
            </a:extLst>
          </p:cNvPr>
          <p:cNvSpPr/>
          <p:nvPr/>
        </p:nvSpPr>
        <p:spPr>
          <a:xfrm>
            <a:off x="2657475" y="1771649"/>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t>상품정보</a:t>
            </a:r>
            <a:endParaRPr lang="ko-KR" altLang="en-US" dirty="0"/>
          </a:p>
        </p:txBody>
      </p:sp>
      <p:sp>
        <p:nvSpPr>
          <p:cNvPr id="6" name="순서도: 자기 디스크 5">
            <a:extLst>
              <a:ext uri="{FF2B5EF4-FFF2-40B4-BE49-F238E27FC236}">
                <a16:creationId xmlns:a16="http://schemas.microsoft.com/office/drawing/2014/main" id="{2A8C0114-2F63-8BE5-922E-FF2EC285E06D}"/>
              </a:ext>
            </a:extLst>
          </p:cNvPr>
          <p:cNvSpPr/>
          <p:nvPr/>
        </p:nvSpPr>
        <p:spPr>
          <a:xfrm>
            <a:off x="4391025" y="1771649"/>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주문정보</a:t>
            </a:r>
          </a:p>
        </p:txBody>
      </p:sp>
      <p:sp>
        <p:nvSpPr>
          <p:cNvPr id="7" name="순서도: 자기 디스크 6">
            <a:extLst>
              <a:ext uri="{FF2B5EF4-FFF2-40B4-BE49-F238E27FC236}">
                <a16:creationId xmlns:a16="http://schemas.microsoft.com/office/drawing/2014/main" id="{01B7E04D-5501-6EDC-E2BB-F3F5C954CC79}"/>
              </a:ext>
            </a:extLst>
          </p:cNvPr>
          <p:cNvSpPr/>
          <p:nvPr/>
        </p:nvSpPr>
        <p:spPr>
          <a:xfrm>
            <a:off x="92392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업체정보</a:t>
            </a:r>
          </a:p>
        </p:txBody>
      </p:sp>
      <p:sp>
        <p:nvSpPr>
          <p:cNvPr id="8" name="순서도: 자기 디스크 7">
            <a:extLst>
              <a:ext uri="{FF2B5EF4-FFF2-40B4-BE49-F238E27FC236}">
                <a16:creationId xmlns:a16="http://schemas.microsoft.com/office/drawing/2014/main" id="{D4E674ED-BF1D-DB92-120F-A346165606F5}"/>
              </a:ext>
            </a:extLst>
          </p:cNvPr>
          <p:cNvSpPr/>
          <p:nvPr/>
        </p:nvSpPr>
        <p:spPr>
          <a:xfrm>
            <a:off x="2657475" y="3838574"/>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게시판정보</a:t>
            </a:r>
          </a:p>
        </p:txBody>
      </p:sp>
      <p:sp>
        <p:nvSpPr>
          <p:cNvPr id="9" name="순서도: 자기 디스크 8">
            <a:extLst>
              <a:ext uri="{FF2B5EF4-FFF2-40B4-BE49-F238E27FC236}">
                <a16:creationId xmlns:a16="http://schemas.microsoft.com/office/drawing/2014/main" id="{46AF694A-A4D9-FB08-23EA-951812D23D23}"/>
              </a:ext>
            </a:extLst>
          </p:cNvPr>
          <p:cNvSpPr/>
          <p:nvPr/>
        </p:nvSpPr>
        <p:spPr>
          <a:xfrm>
            <a:off x="612457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장바구니</a:t>
            </a:r>
          </a:p>
        </p:txBody>
      </p:sp>
      <p:sp>
        <p:nvSpPr>
          <p:cNvPr id="10" name="순서도: 자기 디스크 9">
            <a:extLst>
              <a:ext uri="{FF2B5EF4-FFF2-40B4-BE49-F238E27FC236}">
                <a16:creationId xmlns:a16="http://schemas.microsoft.com/office/drawing/2014/main" id="{4CFD3C70-22B9-83CD-299C-BE395EA5CAED}"/>
              </a:ext>
            </a:extLst>
          </p:cNvPr>
          <p:cNvSpPr/>
          <p:nvPr/>
        </p:nvSpPr>
        <p:spPr>
          <a:xfrm>
            <a:off x="439102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t>찜정보</a:t>
            </a:r>
            <a:endParaRPr lang="ko-KR" altLang="en-US" dirty="0"/>
          </a:p>
        </p:txBody>
      </p:sp>
      <p:sp>
        <p:nvSpPr>
          <p:cNvPr id="3" name="순서도: 자기 디스크 2">
            <a:extLst>
              <a:ext uri="{FF2B5EF4-FFF2-40B4-BE49-F238E27FC236}">
                <a16:creationId xmlns:a16="http://schemas.microsoft.com/office/drawing/2014/main" id="{37DCEDA2-A7A4-66C1-CBCF-5C58D8ACE5B5}"/>
              </a:ext>
            </a:extLst>
          </p:cNvPr>
          <p:cNvSpPr/>
          <p:nvPr/>
        </p:nvSpPr>
        <p:spPr>
          <a:xfrm>
            <a:off x="6096000" y="177164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공급정보</a:t>
            </a:r>
          </a:p>
        </p:txBody>
      </p:sp>
    </p:spTree>
    <p:extLst>
      <p:ext uri="{BB962C8B-B14F-4D97-AF65-F5344CB8AC3E}">
        <p14:creationId xmlns:p14="http://schemas.microsoft.com/office/powerpoint/2010/main" val="3854151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038725" y="2535237"/>
            <a:ext cx="3790950" cy="3228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a:p>
          <a:p>
            <a:r>
              <a:rPr lang="ko-KR" altLang="en-US"/>
              <a:t>주소</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9" name="직사각형 8">
            <a:extLst>
              <a:ext uri="{FF2B5EF4-FFF2-40B4-BE49-F238E27FC236}">
                <a16:creationId xmlns:a16="http://schemas.microsoft.com/office/drawing/2014/main" id="{1DF88300-8656-2510-73BF-8655A7D03FE8}"/>
              </a:ext>
            </a:extLst>
          </p:cNvPr>
          <p:cNvSpPr/>
          <p:nvPr/>
        </p:nvSpPr>
        <p:spPr>
          <a:xfrm>
            <a:off x="5038725" y="1868487"/>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10" name="순서도: 자기 디스크 9">
            <a:extLst>
              <a:ext uri="{FF2B5EF4-FFF2-40B4-BE49-F238E27FC236}">
                <a16:creationId xmlns:a16="http://schemas.microsoft.com/office/drawing/2014/main" id="{57D6CB4A-84FC-D7B5-B374-55DBE9BBFE16}"/>
              </a:ext>
            </a:extLst>
          </p:cNvPr>
          <p:cNvSpPr/>
          <p:nvPr/>
        </p:nvSpPr>
        <p:spPr>
          <a:xfrm>
            <a:off x="3238500" y="1825625"/>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회원정보</a:t>
            </a:r>
          </a:p>
        </p:txBody>
      </p:sp>
      <p:sp>
        <p:nvSpPr>
          <p:cNvPr id="11" name="내용 개체 틀 2">
            <a:extLst>
              <a:ext uri="{FF2B5EF4-FFF2-40B4-BE49-F238E27FC236}">
                <a16:creationId xmlns:a16="http://schemas.microsoft.com/office/drawing/2014/main" id="{40D3686C-71A1-BE01-4D6A-1A45DCE53EB5}"/>
              </a:ext>
            </a:extLst>
          </p:cNvPr>
          <p:cNvSpPr txBox="1">
            <a:spLocks/>
          </p:cNvSpPr>
          <p:nvPr/>
        </p:nvSpPr>
        <p:spPr>
          <a:xfrm>
            <a:off x="295275" y="1392238"/>
            <a:ext cx="2524125" cy="4073524"/>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ko-KR" altLang="en-US" sz="1600" dirty="0"/>
              <a:t>쇼핑몰에 </a:t>
            </a:r>
            <a:r>
              <a:rPr lang="ko-KR" altLang="en-US" sz="1600" dirty="0">
                <a:solidFill>
                  <a:srgbClr val="FF0000"/>
                </a:solidFill>
              </a:rPr>
              <a:t>회원</a:t>
            </a:r>
            <a:r>
              <a:rPr lang="ko-KR" altLang="en-US" sz="1600" dirty="0"/>
              <a:t>으로 가입하려면 </a:t>
            </a:r>
            <a:r>
              <a:rPr lang="ko-KR" altLang="en-US" sz="1600" dirty="0" err="1">
                <a:solidFill>
                  <a:srgbClr val="FF0000"/>
                </a:solidFill>
              </a:rPr>
              <a:t>회원아이디</a:t>
            </a:r>
            <a:r>
              <a:rPr lang="en-US" altLang="ko-KR" sz="1600" dirty="0"/>
              <a:t>, </a:t>
            </a:r>
            <a:r>
              <a:rPr lang="ko-KR" altLang="en-US" sz="1600" dirty="0">
                <a:solidFill>
                  <a:srgbClr val="FF0000"/>
                </a:solidFill>
              </a:rPr>
              <a:t>비밀번호</a:t>
            </a:r>
            <a:r>
              <a:rPr lang="en-US" altLang="ko-KR" sz="1600" dirty="0"/>
              <a:t>, </a:t>
            </a:r>
            <a:r>
              <a:rPr lang="ko-KR" altLang="en-US" sz="1600" dirty="0">
                <a:solidFill>
                  <a:srgbClr val="FF0000"/>
                </a:solidFill>
              </a:rPr>
              <a:t>이름</a:t>
            </a:r>
            <a:r>
              <a:rPr lang="en-US" altLang="ko-KR" sz="1600" dirty="0"/>
              <a:t>, </a:t>
            </a:r>
            <a:r>
              <a:rPr lang="ko-KR" altLang="en-US" sz="1600" dirty="0">
                <a:solidFill>
                  <a:srgbClr val="FF0000"/>
                </a:solidFill>
              </a:rPr>
              <a:t>나이</a:t>
            </a:r>
            <a:r>
              <a:rPr lang="en-US" altLang="ko-KR" sz="1600" dirty="0"/>
              <a:t>, </a:t>
            </a:r>
            <a:r>
              <a:rPr lang="ko-KR" altLang="en-US" sz="1600" dirty="0">
                <a:solidFill>
                  <a:srgbClr val="FF0000"/>
                </a:solidFill>
              </a:rPr>
              <a:t>전화번호</a:t>
            </a:r>
            <a:r>
              <a:rPr lang="ko-KR" altLang="en-US" sz="1600" dirty="0"/>
              <a:t>를 </a:t>
            </a:r>
            <a:r>
              <a:rPr lang="ko-KR" altLang="en-US" sz="1600" dirty="0" err="1"/>
              <a:t>입력해야한다</a:t>
            </a:r>
            <a:r>
              <a:rPr lang="en-US" altLang="ko-KR" sz="1600" dirty="0"/>
              <a:t>.</a:t>
            </a:r>
          </a:p>
          <a:p>
            <a:pPr marL="514350" indent="-514350">
              <a:buFont typeface="+mj-lt"/>
              <a:buAutoNum type="arabicPeriod"/>
            </a:pPr>
            <a:r>
              <a:rPr lang="ko-KR" altLang="en-US" sz="1600" dirty="0"/>
              <a:t>가입한 </a:t>
            </a:r>
            <a:r>
              <a:rPr lang="ko-KR" altLang="en-US" sz="1600" dirty="0">
                <a:solidFill>
                  <a:srgbClr val="FF0000"/>
                </a:solidFill>
              </a:rPr>
              <a:t>회원</a:t>
            </a:r>
            <a:r>
              <a:rPr lang="ko-KR" altLang="en-US" sz="1600" dirty="0"/>
              <a:t>에게는 </a:t>
            </a:r>
            <a:r>
              <a:rPr lang="ko-KR" altLang="en-US" sz="1600" dirty="0">
                <a:solidFill>
                  <a:srgbClr val="FF0000"/>
                </a:solidFill>
              </a:rPr>
              <a:t>등급</a:t>
            </a:r>
            <a:r>
              <a:rPr lang="ko-KR" altLang="en-US" sz="1600" dirty="0"/>
              <a:t>과 </a:t>
            </a:r>
            <a:r>
              <a:rPr lang="ko-KR" altLang="en-US" sz="1600" dirty="0">
                <a:solidFill>
                  <a:srgbClr val="FF0000"/>
                </a:solidFill>
              </a:rPr>
              <a:t>포인트</a:t>
            </a:r>
            <a:r>
              <a:rPr lang="ko-KR" altLang="en-US" sz="1600" dirty="0"/>
              <a:t>가 부여된다</a:t>
            </a:r>
            <a:r>
              <a:rPr lang="en-US" altLang="ko-KR" sz="1600" dirty="0"/>
              <a:t>.</a:t>
            </a:r>
          </a:p>
          <a:p>
            <a:pPr marL="514350" indent="-514350">
              <a:buFont typeface="+mj-lt"/>
              <a:buAutoNum type="arabicPeriod"/>
            </a:pPr>
            <a:r>
              <a:rPr lang="ko-KR" altLang="en-US" sz="1600" dirty="0">
                <a:solidFill>
                  <a:srgbClr val="FF0000"/>
                </a:solidFill>
              </a:rPr>
              <a:t>회원</a:t>
            </a:r>
            <a:r>
              <a:rPr lang="ko-KR" altLang="en-US" sz="1600" dirty="0"/>
              <a:t>은 중복되지 않은 </a:t>
            </a:r>
            <a:r>
              <a:rPr lang="ko-KR" altLang="en-US" sz="1600" dirty="0">
                <a:solidFill>
                  <a:srgbClr val="FF0000"/>
                </a:solidFill>
              </a:rPr>
              <a:t>회원번호</a:t>
            </a:r>
            <a:r>
              <a:rPr lang="ko-KR" altLang="en-US" sz="1600" dirty="0"/>
              <a:t>가 부여되고 </a:t>
            </a:r>
            <a:r>
              <a:rPr lang="ko-KR" altLang="en-US" sz="1600" dirty="0" err="1">
                <a:solidFill>
                  <a:srgbClr val="FF0000"/>
                </a:solidFill>
              </a:rPr>
              <a:t>회원아이디</a:t>
            </a:r>
            <a:r>
              <a:rPr lang="ko-KR" altLang="en-US" sz="1600" dirty="0" err="1"/>
              <a:t>는</a:t>
            </a:r>
            <a:r>
              <a:rPr lang="ko-KR" altLang="en-US" sz="1600" dirty="0"/>
              <a:t> 중복되지 않아야 하고</a:t>
            </a:r>
            <a:r>
              <a:rPr lang="en-US" altLang="ko-KR" sz="1600" dirty="0"/>
              <a:t>, </a:t>
            </a:r>
            <a:r>
              <a:rPr lang="ko-KR" altLang="en-US" sz="1600" dirty="0">
                <a:solidFill>
                  <a:srgbClr val="FF0000"/>
                </a:solidFill>
              </a:rPr>
              <a:t>회원</a:t>
            </a:r>
            <a:r>
              <a:rPr lang="ko-KR" altLang="en-US" sz="1600" dirty="0"/>
              <a:t>은 </a:t>
            </a:r>
            <a:r>
              <a:rPr lang="ko-KR" altLang="en-US" sz="1600" dirty="0">
                <a:solidFill>
                  <a:srgbClr val="FF0000"/>
                </a:solidFill>
              </a:rPr>
              <a:t>회원번호</a:t>
            </a:r>
            <a:r>
              <a:rPr lang="ko-KR" altLang="en-US" sz="1600" dirty="0"/>
              <a:t>로 식별한다</a:t>
            </a:r>
            <a:r>
              <a:rPr lang="en-US" altLang="ko-KR" sz="1600" dirty="0"/>
              <a:t>.</a:t>
            </a:r>
          </a:p>
          <a:p>
            <a:pPr marL="514350" indent="-514350">
              <a:buFont typeface="+mj-lt"/>
              <a:buAutoNum type="arabicPeriod"/>
            </a:pPr>
            <a:endParaRPr lang="ko-KR" altLang="en-US" sz="1600" dirty="0"/>
          </a:p>
        </p:txBody>
      </p:sp>
    </p:spTree>
    <p:extLst>
      <p:ext uri="{BB962C8B-B14F-4D97-AF65-F5344CB8AC3E}">
        <p14:creationId xmlns:p14="http://schemas.microsoft.com/office/powerpoint/2010/main" val="3217596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4705350" y="2395537"/>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상품번호</a:t>
            </a:r>
            <a:r>
              <a:rPr lang="en-US" altLang="ko-KR" dirty="0"/>
              <a:t>(</a:t>
            </a:r>
            <a:r>
              <a:rPr lang="ko-KR" altLang="en-US" dirty="0"/>
              <a:t>식별자</a:t>
            </a:r>
            <a:r>
              <a:rPr lang="en-US" altLang="ko-KR" dirty="0"/>
              <a:t>)</a:t>
            </a:r>
          </a:p>
          <a:p>
            <a:endParaRPr lang="en-US" altLang="ko-KR" dirty="0"/>
          </a:p>
          <a:p>
            <a:r>
              <a:rPr lang="ko-KR" altLang="en-US" dirty="0"/>
              <a:t>상품명</a:t>
            </a:r>
            <a:endParaRPr lang="en-US" altLang="ko-KR" dirty="0"/>
          </a:p>
          <a:p>
            <a:r>
              <a:rPr lang="ko-KR" altLang="en-US" dirty="0"/>
              <a:t>재고량</a:t>
            </a:r>
            <a:endParaRPr lang="en-US" altLang="ko-KR" dirty="0"/>
          </a:p>
          <a:p>
            <a:r>
              <a:rPr lang="ko-KR" altLang="en-US" dirty="0"/>
              <a:t>단가</a:t>
            </a:r>
            <a:endParaRPr lang="en-US" altLang="ko-KR" dirty="0"/>
          </a:p>
          <a:p>
            <a:endParaRPr lang="en-US" altLang="ko-KR" dirty="0"/>
          </a:p>
          <a:p>
            <a:r>
              <a:rPr lang="ko-KR" altLang="en-US" dirty="0"/>
              <a:t>업체번호</a:t>
            </a:r>
          </a:p>
        </p:txBody>
      </p:sp>
      <p:sp>
        <p:nvSpPr>
          <p:cNvPr id="5" name="직사각형 4">
            <a:extLst>
              <a:ext uri="{FF2B5EF4-FFF2-40B4-BE49-F238E27FC236}">
                <a16:creationId xmlns:a16="http://schemas.microsoft.com/office/drawing/2014/main" id="{14D1E6AA-B123-A16B-39CA-E76D0E64C04C}"/>
              </a:ext>
            </a:extLst>
          </p:cNvPr>
          <p:cNvSpPr/>
          <p:nvPr/>
        </p:nvSpPr>
        <p:spPr>
          <a:xfrm>
            <a:off x="47053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상품정보</a:t>
            </a:r>
          </a:p>
        </p:txBody>
      </p:sp>
      <p:sp>
        <p:nvSpPr>
          <p:cNvPr id="6" name="순서도: 자기 디스크 5">
            <a:extLst>
              <a:ext uri="{FF2B5EF4-FFF2-40B4-BE49-F238E27FC236}">
                <a16:creationId xmlns:a16="http://schemas.microsoft.com/office/drawing/2014/main" id="{23BB430E-4F01-6192-32B4-AD9EF82067C2}"/>
              </a:ext>
            </a:extLst>
          </p:cNvPr>
          <p:cNvSpPr/>
          <p:nvPr/>
        </p:nvSpPr>
        <p:spPr>
          <a:xfrm>
            <a:off x="2971800" y="181451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t>상품정보</a:t>
            </a:r>
            <a:endParaRPr lang="ko-KR" altLang="en-US" dirty="0"/>
          </a:p>
        </p:txBody>
      </p:sp>
      <p:sp>
        <p:nvSpPr>
          <p:cNvPr id="8" name="TextBox 7">
            <a:extLst>
              <a:ext uri="{FF2B5EF4-FFF2-40B4-BE49-F238E27FC236}">
                <a16:creationId xmlns:a16="http://schemas.microsoft.com/office/drawing/2014/main" id="{740E7D1A-65A2-4CAE-9552-8CCB85165A60}"/>
              </a:ext>
            </a:extLst>
          </p:cNvPr>
          <p:cNvSpPr txBox="1"/>
          <p:nvPr/>
        </p:nvSpPr>
        <p:spPr>
          <a:xfrm>
            <a:off x="247649" y="1337309"/>
            <a:ext cx="2238375" cy="3693319"/>
          </a:xfrm>
          <a:prstGeom prst="rect">
            <a:avLst/>
          </a:prstGeom>
          <a:noFill/>
        </p:spPr>
        <p:txBody>
          <a:bodyPr wrap="square">
            <a:spAutoFit/>
          </a:bodyPr>
          <a:lstStyle/>
          <a:p>
            <a:pPr marL="514350" indent="-514350">
              <a:buFont typeface="+mj-lt"/>
              <a:buAutoNum type="arabicPeriod" startAt="4"/>
            </a:pPr>
            <a:r>
              <a:rPr lang="ko-KR" altLang="en-US" dirty="0">
                <a:solidFill>
                  <a:srgbClr val="FF0000"/>
                </a:solidFill>
              </a:rPr>
              <a:t>상품</a:t>
            </a:r>
            <a:r>
              <a:rPr lang="ko-KR" altLang="en-US" dirty="0"/>
              <a:t>에 대한 </a:t>
            </a:r>
            <a:r>
              <a:rPr lang="ko-KR" altLang="en-US" dirty="0">
                <a:solidFill>
                  <a:srgbClr val="FF0000"/>
                </a:solidFill>
              </a:rPr>
              <a:t>상품번호</a:t>
            </a:r>
            <a:r>
              <a:rPr lang="en-US" altLang="ko-KR" dirty="0"/>
              <a:t>, </a:t>
            </a:r>
            <a:r>
              <a:rPr lang="ko-KR" altLang="en-US" dirty="0">
                <a:solidFill>
                  <a:srgbClr val="FF0000"/>
                </a:solidFill>
              </a:rPr>
              <a:t>상품명</a:t>
            </a:r>
            <a:r>
              <a:rPr lang="en-US" altLang="ko-KR" dirty="0"/>
              <a:t>, </a:t>
            </a:r>
            <a:r>
              <a:rPr lang="ko-KR" altLang="en-US" dirty="0">
                <a:solidFill>
                  <a:srgbClr val="FF0000"/>
                </a:solidFill>
              </a:rPr>
              <a:t>재고량</a:t>
            </a:r>
            <a:r>
              <a:rPr lang="en-US" altLang="ko-KR" dirty="0"/>
              <a:t>, </a:t>
            </a:r>
            <a:r>
              <a:rPr lang="ko-KR" altLang="en-US" dirty="0">
                <a:solidFill>
                  <a:srgbClr val="FF0000"/>
                </a:solidFill>
              </a:rPr>
              <a:t>단가</a:t>
            </a:r>
            <a:r>
              <a:rPr lang="ko-KR" altLang="en-US" dirty="0"/>
              <a:t> 정보를 </a:t>
            </a:r>
            <a:r>
              <a:rPr lang="ko-KR" altLang="en-US" dirty="0" err="1"/>
              <a:t>유지해야한다</a:t>
            </a:r>
            <a:r>
              <a:rPr lang="en-US" altLang="ko-KR" dirty="0"/>
              <a:t>.</a:t>
            </a:r>
          </a:p>
          <a:p>
            <a:pPr marL="514350" indent="-514350">
              <a:buFont typeface="+mj-lt"/>
              <a:buAutoNum type="arabicPeriod" startAt="4"/>
            </a:pPr>
            <a:r>
              <a:rPr lang="ko-KR" altLang="en-US" dirty="0">
                <a:solidFill>
                  <a:srgbClr val="FF0000"/>
                </a:solidFill>
              </a:rPr>
              <a:t>상품</a:t>
            </a:r>
            <a:r>
              <a:rPr lang="ko-KR" altLang="en-US" dirty="0"/>
              <a:t>은 중복되지 않은 </a:t>
            </a:r>
            <a:r>
              <a:rPr lang="ko-KR" altLang="en-US" dirty="0">
                <a:solidFill>
                  <a:srgbClr val="FF0000"/>
                </a:solidFill>
              </a:rPr>
              <a:t>상품번호</a:t>
            </a:r>
            <a:r>
              <a:rPr lang="ko-KR" altLang="en-US" dirty="0"/>
              <a:t>가 부여되고 </a:t>
            </a:r>
            <a:r>
              <a:rPr lang="ko-KR" altLang="en-US" dirty="0">
                <a:solidFill>
                  <a:srgbClr val="FF0000"/>
                </a:solidFill>
              </a:rPr>
              <a:t>상품명</a:t>
            </a:r>
            <a:r>
              <a:rPr lang="ko-KR" altLang="en-US" dirty="0"/>
              <a:t>은 중복되지 </a:t>
            </a:r>
            <a:r>
              <a:rPr lang="ko-KR" altLang="en-US" dirty="0" err="1"/>
              <a:t>않아야하고</a:t>
            </a:r>
            <a:r>
              <a:rPr lang="en-US" altLang="ko-KR" dirty="0"/>
              <a:t>, </a:t>
            </a:r>
            <a:r>
              <a:rPr lang="ko-KR" altLang="en-US" dirty="0">
                <a:solidFill>
                  <a:srgbClr val="FF0000"/>
                </a:solidFill>
              </a:rPr>
              <a:t>상품</a:t>
            </a:r>
            <a:r>
              <a:rPr lang="ko-KR" altLang="en-US" dirty="0"/>
              <a:t>은 </a:t>
            </a:r>
            <a:r>
              <a:rPr lang="ko-KR" altLang="en-US" dirty="0">
                <a:solidFill>
                  <a:srgbClr val="FF0000"/>
                </a:solidFill>
              </a:rPr>
              <a:t>상품번호</a:t>
            </a:r>
            <a:r>
              <a:rPr lang="ko-KR" altLang="en-US" dirty="0"/>
              <a:t>로 식별한다</a:t>
            </a:r>
            <a:r>
              <a:rPr lang="en-US" altLang="ko-KR" dirty="0"/>
              <a:t>.</a:t>
            </a:r>
            <a:endParaRPr lang="ko-KR" altLang="en-US" dirty="0"/>
          </a:p>
        </p:txBody>
      </p:sp>
    </p:spTree>
    <p:extLst>
      <p:ext uri="{BB962C8B-B14F-4D97-AF65-F5344CB8AC3E}">
        <p14:creationId xmlns:p14="http://schemas.microsoft.com/office/powerpoint/2010/main" val="1983602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3623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주문정보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51625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주문번호</a:t>
            </a:r>
            <a:r>
              <a:rPr lang="en-US" altLang="ko-KR" dirty="0"/>
              <a:t>(</a:t>
            </a:r>
            <a:r>
              <a:rPr lang="ko-KR" altLang="en-US" dirty="0"/>
              <a:t>식별자</a:t>
            </a:r>
            <a:r>
              <a:rPr lang="en-US" altLang="ko-KR" dirty="0"/>
              <a:t>)</a:t>
            </a:r>
          </a:p>
          <a:p>
            <a:endParaRPr lang="en-US" altLang="ko-KR" dirty="0"/>
          </a:p>
          <a:p>
            <a:r>
              <a:rPr lang="ko-KR" altLang="en-US" dirty="0"/>
              <a:t>주문수량</a:t>
            </a:r>
            <a:endParaRPr lang="en-US" altLang="ko-KR" dirty="0"/>
          </a:p>
          <a:p>
            <a:r>
              <a:rPr lang="ko-KR" altLang="en-US" dirty="0"/>
              <a:t>배송지</a:t>
            </a:r>
            <a:endParaRPr lang="en-US" altLang="ko-KR" dirty="0"/>
          </a:p>
          <a:p>
            <a:r>
              <a:rPr lang="ko-KR" altLang="en-US" dirty="0"/>
              <a:t>주문일자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a:p>
            <a:endParaRPr lang="ko-KR" altLang="en-US" dirty="0"/>
          </a:p>
        </p:txBody>
      </p:sp>
      <p:sp>
        <p:nvSpPr>
          <p:cNvPr id="5" name="직사각형 4">
            <a:extLst>
              <a:ext uri="{FF2B5EF4-FFF2-40B4-BE49-F238E27FC236}">
                <a16:creationId xmlns:a16="http://schemas.microsoft.com/office/drawing/2014/main" id="{A7903069-89AA-9E58-D221-6757265C004D}"/>
              </a:ext>
            </a:extLst>
          </p:cNvPr>
          <p:cNvSpPr/>
          <p:nvPr/>
        </p:nvSpPr>
        <p:spPr>
          <a:xfrm>
            <a:off x="51625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주문정보</a:t>
            </a:r>
          </a:p>
        </p:txBody>
      </p:sp>
      <p:sp>
        <p:nvSpPr>
          <p:cNvPr id="7" name="TextBox 6">
            <a:extLst>
              <a:ext uri="{FF2B5EF4-FFF2-40B4-BE49-F238E27FC236}">
                <a16:creationId xmlns:a16="http://schemas.microsoft.com/office/drawing/2014/main" id="{78F05B92-B4C8-3E5C-0215-D65EA6F6E54D}"/>
              </a:ext>
            </a:extLst>
          </p:cNvPr>
          <p:cNvSpPr txBox="1"/>
          <p:nvPr/>
        </p:nvSpPr>
        <p:spPr>
          <a:xfrm>
            <a:off x="314325" y="1637136"/>
            <a:ext cx="2752725" cy="2862322"/>
          </a:xfrm>
          <a:prstGeom prst="rect">
            <a:avLst/>
          </a:prstGeom>
          <a:noFill/>
        </p:spPr>
        <p:txBody>
          <a:bodyPr wrap="square">
            <a:spAutoFit/>
          </a:bodyPr>
          <a:lstStyle/>
          <a:p>
            <a:pPr marL="514350" indent="-514350">
              <a:buFont typeface="+mj-lt"/>
              <a:buAutoNum type="arabicPeriod" startAt="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주문할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주문할 수 있다</a:t>
            </a:r>
            <a:r>
              <a:rPr lang="en-US" altLang="ko-KR" dirty="0"/>
              <a:t>.</a:t>
            </a:r>
          </a:p>
          <a:p>
            <a:pPr marL="514350" indent="-514350">
              <a:buFont typeface="+mj-lt"/>
              <a:buAutoNum type="arabicPeriod" startAt="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주문하면 주문에 대한 </a:t>
            </a:r>
            <a:r>
              <a:rPr lang="ko-KR" altLang="en-US" dirty="0">
                <a:solidFill>
                  <a:srgbClr val="FF0000"/>
                </a:solidFill>
              </a:rPr>
              <a:t>주문번호</a:t>
            </a:r>
            <a:r>
              <a:rPr lang="en-US" altLang="ko-KR" dirty="0"/>
              <a:t>, </a:t>
            </a:r>
            <a:r>
              <a:rPr lang="ko-KR" altLang="en-US" dirty="0">
                <a:solidFill>
                  <a:srgbClr val="FF0000"/>
                </a:solidFill>
              </a:rPr>
              <a:t>주문수량</a:t>
            </a:r>
            <a:r>
              <a:rPr lang="en-US" altLang="ko-KR" dirty="0"/>
              <a:t>, </a:t>
            </a:r>
            <a:r>
              <a:rPr lang="ko-KR" altLang="en-US" dirty="0">
                <a:solidFill>
                  <a:srgbClr val="FF0000"/>
                </a:solidFill>
              </a:rPr>
              <a:t>배송지</a:t>
            </a:r>
            <a:r>
              <a:rPr lang="en-US" altLang="ko-KR" dirty="0"/>
              <a:t>, </a:t>
            </a:r>
            <a:r>
              <a:rPr lang="ko-KR" altLang="en-US" dirty="0">
                <a:solidFill>
                  <a:srgbClr val="FF0000"/>
                </a:solidFill>
              </a:rPr>
              <a:t>주문일자</a:t>
            </a:r>
            <a:r>
              <a:rPr lang="ko-KR" altLang="en-US" dirty="0"/>
              <a:t> 정보를 </a:t>
            </a:r>
            <a:r>
              <a:rPr lang="ko-KR" altLang="en-US" dirty="0" err="1"/>
              <a:t>유지해야한다</a:t>
            </a:r>
            <a:r>
              <a:rPr lang="en-US" altLang="ko-KR" dirty="0"/>
              <a:t>.</a:t>
            </a:r>
          </a:p>
        </p:txBody>
      </p:sp>
    </p:spTree>
    <p:extLst>
      <p:ext uri="{BB962C8B-B14F-4D97-AF65-F5344CB8AC3E}">
        <p14:creationId xmlns:p14="http://schemas.microsoft.com/office/powerpoint/2010/main" val="2445906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1718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공급정보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49720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공급번호</a:t>
            </a:r>
            <a:r>
              <a:rPr lang="en-US" altLang="ko-KR" dirty="0"/>
              <a:t>(</a:t>
            </a:r>
            <a:r>
              <a:rPr lang="ko-KR" altLang="en-US" dirty="0"/>
              <a:t>식별자</a:t>
            </a:r>
            <a:r>
              <a:rPr lang="en-US" altLang="ko-KR" dirty="0"/>
              <a:t>)</a:t>
            </a:r>
          </a:p>
          <a:p>
            <a:endParaRPr lang="en-US" altLang="ko-KR" dirty="0"/>
          </a:p>
          <a:p>
            <a:r>
              <a:rPr lang="ko-KR" altLang="en-US" dirty="0"/>
              <a:t>상품명</a:t>
            </a:r>
            <a:endParaRPr lang="en-US" altLang="ko-KR" dirty="0"/>
          </a:p>
          <a:p>
            <a:r>
              <a:rPr lang="ko-KR" altLang="en-US" dirty="0"/>
              <a:t>공급량</a:t>
            </a:r>
            <a:endParaRPr lang="en-US" altLang="ko-KR" dirty="0"/>
          </a:p>
          <a:p>
            <a:r>
              <a:rPr lang="ko-KR" altLang="en-US" dirty="0"/>
              <a:t>공급일자</a:t>
            </a:r>
            <a:endParaRPr lang="en-US" altLang="ko-KR" dirty="0"/>
          </a:p>
        </p:txBody>
      </p:sp>
      <p:sp>
        <p:nvSpPr>
          <p:cNvPr id="5" name="직사각형 4">
            <a:extLst>
              <a:ext uri="{FF2B5EF4-FFF2-40B4-BE49-F238E27FC236}">
                <a16:creationId xmlns:a16="http://schemas.microsoft.com/office/drawing/2014/main" id="{D72E5278-E6CC-9F10-31BD-18EFCB9F9D96}"/>
              </a:ext>
            </a:extLst>
          </p:cNvPr>
          <p:cNvSpPr/>
          <p:nvPr/>
        </p:nvSpPr>
        <p:spPr>
          <a:xfrm>
            <a:off x="49720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공급정보</a:t>
            </a:r>
          </a:p>
        </p:txBody>
      </p:sp>
      <p:sp>
        <p:nvSpPr>
          <p:cNvPr id="7" name="TextBox 6">
            <a:extLst>
              <a:ext uri="{FF2B5EF4-FFF2-40B4-BE49-F238E27FC236}">
                <a16:creationId xmlns:a16="http://schemas.microsoft.com/office/drawing/2014/main" id="{03A7E7BC-E06C-5D45-34C7-93FCCF2F1370}"/>
              </a:ext>
            </a:extLst>
          </p:cNvPr>
          <p:cNvSpPr txBox="1"/>
          <p:nvPr/>
        </p:nvSpPr>
        <p:spPr>
          <a:xfrm>
            <a:off x="447675" y="1502688"/>
            <a:ext cx="2495550" cy="3139321"/>
          </a:xfrm>
          <a:prstGeom prst="rect">
            <a:avLst/>
          </a:prstGeom>
          <a:noFill/>
        </p:spPr>
        <p:txBody>
          <a:bodyPr wrap="square">
            <a:spAutoFit/>
          </a:bodyPr>
          <a:lstStyle/>
          <a:p>
            <a:pPr marL="514350" indent="-514350">
              <a:buFont typeface="+mj-lt"/>
              <a:buAutoNum type="arabicPeriod" startAt="8"/>
            </a:pPr>
            <a:r>
              <a:rPr lang="ko-KR" altLang="en-US" dirty="0"/>
              <a:t>각 상품은 한 </a:t>
            </a:r>
            <a:r>
              <a:rPr lang="ko-KR" altLang="en-US" dirty="0">
                <a:solidFill>
                  <a:srgbClr val="FF0000"/>
                </a:solidFill>
              </a:rPr>
              <a:t>제조업체</a:t>
            </a:r>
            <a:r>
              <a:rPr lang="ko-KR" altLang="en-US" dirty="0"/>
              <a:t>가 </a:t>
            </a:r>
            <a:r>
              <a:rPr lang="ko-KR" altLang="en-US" dirty="0" err="1"/>
              <a:t>여러번</a:t>
            </a:r>
            <a:r>
              <a:rPr lang="ko-KR" altLang="en-US" dirty="0"/>
              <a:t> 공급할 수 있고</a:t>
            </a:r>
            <a:r>
              <a:rPr lang="en-US" altLang="ko-KR" dirty="0"/>
              <a:t>, </a:t>
            </a:r>
            <a:r>
              <a:rPr lang="ko-KR" altLang="en-US" dirty="0">
                <a:solidFill>
                  <a:srgbClr val="FF0000"/>
                </a:solidFill>
              </a:rPr>
              <a:t>제조업체</a:t>
            </a:r>
            <a:r>
              <a:rPr lang="ko-KR" altLang="en-US" dirty="0"/>
              <a:t> 하나는 여러 </a:t>
            </a:r>
            <a:r>
              <a:rPr lang="ko-KR" altLang="en-US" dirty="0">
                <a:solidFill>
                  <a:srgbClr val="FF0000"/>
                </a:solidFill>
              </a:rPr>
              <a:t>상품</a:t>
            </a:r>
            <a:r>
              <a:rPr lang="ko-KR" altLang="en-US" dirty="0"/>
              <a:t>을 공급할 수 있다</a:t>
            </a:r>
            <a:r>
              <a:rPr lang="en-US" altLang="ko-KR" dirty="0"/>
              <a:t>.</a:t>
            </a:r>
          </a:p>
          <a:p>
            <a:pPr marL="514350" indent="-514350">
              <a:buFont typeface="+mj-lt"/>
              <a:buAutoNum type="arabicPeriod" startAt="8"/>
            </a:pPr>
            <a:r>
              <a:rPr lang="ko-KR" altLang="en-US" dirty="0">
                <a:solidFill>
                  <a:srgbClr val="FF0000"/>
                </a:solidFill>
              </a:rPr>
              <a:t>제조업체</a:t>
            </a:r>
            <a:r>
              <a:rPr lang="ko-KR" altLang="en-US" dirty="0"/>
              <a:t>가 </a:t>
            </a:r>
            <a:r>
              <a:rPr lang="ko-KR" altLang="en-US" dirty="0">
                <a:solidFill>
                  <a:srgbClr val="FF0000"/>
                </a:solidFill>
              </a:rPr>
              <a:t>상품</a:t>
            </a:r>
            <a:r>
              <a:rPr lang="ko-KR" altLang="en-US" dirty="0"/>
              <a:t>을 공급하면 </a:t>
            </a:r>
            <a:r>
              <a:rPr lang="ko-KR" altLang="en-US" dirty="0">
                <a:solidFill>
                  <a:srgbClr val="FF0000"/>
                </a:solidFill>
              </a:rPr>
              <a:t>상품명</a:t>
            </a:r>
            <a:r>
              <a:rPr lang="en-US" altLang="ko-KR" dirty="0"/>
              <a:t>, </a:t>
            </a:r>
            <a:r>
              <a:rPr lang="ko-KR" altLang="en-US" dirty="0">
                <a:solidFill>
                  <a:srgbClr val="FF0000"/>
                </a:solidFill>
              </a:rPr>
              <a:t>공급량</a:t>
            </a:r>
            <a:r>
              <a:rPr lang="en-US" altLang="ko-KR" dirty="0"/>
              <a:t>, </a:t>
            </a:r>
            <a:r>
              <a:rPr lang="ko-KR" altLang="en-US" dirty="0">
                <a:solidFill>
                  <a:srgbClr val="FF0000"/>
                </a:solidFill>
              </a:rPr>
              <a:t>공급일자</a:t>
            </a:r>
            <a:r>
              <a:rPr lang="ko-KR" altLang="en-US" dirty="0"/>
              <a:t> 정보를 유지해야 한다</a:t>
            </a:r>
            <a:r>
              <a:rPr lang="en-US" altLang="ko-KR" dirty="0"/>
              <a:t>.</a:t>
            </a:r>
          </a:p>
        </p:txBody>
      </p:sp>
    </p:spTree>
    <p:extLst>
      <p:ext uri="{BB962C8B-B14F-4D97-AF65-F5344CB8AC3E}">
        <p14:creationId xmlns:p14="http://schemas.microsoft.com/office/powerpoint/2010/main" val="2369015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1718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제조업체</a:t>
            </a:r>
          </a:p>
        </p:txBody>
      </p:sp>
      <p:sp>
        <p:nvSpPr>
          <p:cNvPr id="4" name="직사각형 3">
            <a:extLst>
              <a:ext uri="{FF2B5EF4-FFF2-40B4-BE49-F238E27FC236}">
                <a16:creationId xmlns:a16="http://schemas.microsoft.com/office/drawing/2014/main" id="{9A90F58A-A509-EFD5-0172-8D7B2018BCCD}"/>
              </a:ext>
            </a:extLst>
          </p:cNvPr>
          <p:cNvSpPr/>
          <p:nvPr/>
        </p:nvSpPr>
        <p:spPr>
          <a:xfrm>
            <a:off x="49720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제조업체번호</a:t>
            </a:r>
            <a:r>
              <a:rPr lang="en-US" altLang="ko-KR" dirty="0"/>
              <a:t>(</a:t>
            </a:r>
            <a:r>
              <a:rPr lang="ko-KR" altLang="en-US" dirty="0"/>
              <a:t>식별자</a:t>
            </a:r>
            <a:r>
              <a:rPr lang="en-US" altLang="ko-KR" dirty="0"/>
              <a:t>)</a:t>
            </a:r>
          </a:p>
          <a:p>
            <a:endParaRPr lang="en-US" altLang="ko-KR" dirty="0"/>
          </a:p>
          <a:p>
            <a:r>
              <a:rPr lang="ko-KR" altLang="en-US" dirty="0"/>
              <a:t>제조업체명</a:t>
            </a:r>
            <a:endParaRPr lang="en-US" altLang="ko-KR" dirty="0"/>
          </a:p>
          <a:p>
            <a:r>
              <a:rPr lang="ko-KR" altLang="en-US" dirty="0"/>
              <a:t>전화번호</a:t>
            </a:r>
            <a:endParaRPr lang="en-US" altLang="ko-KR" dirty="0"/>
          </a:p>
          <a:p>
            <a:r>
              <a:rPr lang="ko-KR" altLang="en-US" dirty="0"/>
              <a:t>위치</a:t>
            </a:r>
            <a:endParaRPr lang="en-US" altLang="ko-KR" dirty="0"/>
          </a:p>
          <a:p>
            <a:r>
              <a:rPr lang="ko-KR" altLang="en-US" dirty="0"/>
              <a:t>담당자</a:t>
            </a:r>
            <a:endParaRPr lang="en-US" altLang="ko-KR" dirty="0"/>
          </a:p>
        </p:txBody>
      </p:sp>
      <p:sp>
        <p:nvSpPr>
          <p:cNvPr id="5" name="직사각형 4">
            <a:extLst>
              <a:ext uri="{FF2B5EF4-FFF2-40B4-BE49-F238E27FC236}">
                <a16:creationId xmlns:a16="http://schemas.microsoft.com/office/drawing/2014/main" id="{D72E5278-E6CC-9F10-31BD-18EFCB9F9D96}"/>
              </a:ext>
            </a:extLst>
          </p:cNvPr>
          <p:cNvSpPr/>
          <p:nvPr/>
        </p:nvSpPr>
        <p:spPr>
          <a:xfrm>
            <a:off x="49720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제조업체정보</a:t>
            </a:r>
          </a:p>
        </p:txBody>
      </p:sp>
      <p:sp>
        <p:nvSpPr>
          <p:cNvPr id="7" name="TextBox 6">
            <a:extLst>
              <a:ext uri="{FF2B5EF4-FFF2-40B4-BE49-F238E27FC236}">
                <a16:creationId xmlns:a16="http://schemas.microsoft.com/office/drawing/2014/main" id="{03A7E7BC-E06C-5D45-34C7-93FCCF2F1370}"/>
              </a:ext>
            </a:extLst>
          </p:cNvPr>
          <p:cNvSpPr txBox="1"/>
          <p:nvPr/>
        </p:nvSpPr>
        <p:spPr>
          <a:xfrm>
            <a:off x="447675" y="1502688"/>
            <a:ext cx="2495550" cy="3693319"/>
          </a:xfrm>
          <a:prstGeom prst="rect">
            <a:avLst/>
          </a:prstGeom>
          <a:noFill/>
        </p:spPr>
        <p:txBody>
          <a:bodyPr wrap="square">
            <a:spAutoFit/>
          </a:bodyPr>
          <a:lstStyle/>
          <a:p>
            <a:pPr marL="514350" indent="-514350">
              <a:buFont typeface="+mj-lt"/>
              <a:buAutoNum type="arabicPeriod" startAt="10"/>
            </a:pPr>
            <a:r>
              <a:rPr lang="ko-KR" altLang="en-US" dirty="0">
                <a:solidFill>
                  <a:srgbClr val="FF0000"/>
                </a:solidFill>
              </a:rPr>
              <a:t>제조업체</a:t>
            </a:r>
            <a:r>
              <a:rPr lang="ko-KR" altLang="en-US" dirty="0"/>
              <a:t>에 대한 </a:t>
            </a:r>
            <a:r>
              <a:rPr lang="ko-KR" altLang="en-US" dirty="0">
                <a:solidFill>
                  <a:srgbClr val="FF0000"/>
                </a:solidFill>
              </a:rPr>
              <a:t>제조업체번호</a:t>
            </a:r>
            <a:r>
              <a:rPr lang="en-US" altLang="ko-KR" dirty="0"/>
              <a:t>, </a:t>
            </a:r>
            <a:r>
              <a:rPr lang="ko-KR" altLang="en-US" dirty="0">
                <a:solidFill>
                  <a:srgbClr val="FF0000"/>
                </a:solidFill>
              </a:rPr>
              <a:t>제조업체명</a:t>
            </a:r>
            <a:r>
              <a:rPr lang="en-US" altLang="ko-KR" dirty="0"/>
              <a:t>, </a:t>
            </a:r>
            <a:r>
              <a:rPr lang="ko-KR" altLang="en-US" dirty="0">
                <a:solidFill>
                  <a:srgbClr val="FF0000"/>
                </a:solidFill>
              </a:rPr>
              <a:t>전화번호</a:t>
            </a:r>
            <a:r>
              <a:rPr lang="en-US" altLang="ko-KR" dirty="0"/>
              <a:t>, </a:t>
            </a:r>
            <a:r>
              <a:rPr lang="ko-KR" altLang="en-US" dirty="0">
                <a:solidFill>
                  <a:srgbClr val="FF0000"/>
                </a:solidFill>
              </a:rPr>
              <a:t>위치</a:t>
            </a:r>
            <a:r>
              <a:rPr lang="en-US" altLang="ko-KR" dirty="0"/>
              <a:t>, </a:t>
            </a:r>
            <a:r>
              <a:rPr lang="ko-KR" altLang="en-US" dirty="0">
                <a:solidFill>
                  <a:srgbClr val="FF0000"/>
                </a:solidFill>
              </a:rPr>
              <a:t>담당자</a:t>
            </a:r>
            <a:r>
              <a:rPr lang="ko-KR" altLang="en-US" dirty="0"/>
              <a:t> 정보를 </a:t>
            </a:r>
            <a:r>
              <a:rPr lang="ko-KR" altLang="en-US" dirty="0" err="1"/>
              <a:t>유지해야한다</a:t>
            </a:r>
            <a:r>
              <a:rPr lang="en-US" altLang="ko-KR" dirty="0"/>
              <a:t>.</a:t>
            </a:r>
          </a:p>
          <a:p>
            <a:pPr marL="514350" indent="-514350">
              <a:buFont typeface="+mj-lt"/>
              <a:buAutoNum type="arabicPeriod" startAt="10"/>
            </a:pPr>
            <a:r>
              <a:rPr lang="ko-KR" altLang="en-US" dirty="0">
                <a:solidFill>
                  <a:srgbClr val="FF0000"/>
                </a:solidFill>
              </a:rPr>
              <a:t>제조업체</a:t>
            </a:r>
            <a:r>
              <a:rPr lang="ko-KR" altLang="en-US" dirty="0"/>
              <a:t>는 중복되지 않은 </a:t>
            </a:r>
            <a:r>
              <a:rPr lang="ko-KR" altLang="en-US" dirty="0">
                <a:solidFill>
                  <a:srgbClr val="FF0000"/>
                </a:solidFill>
              </a:rPr>
              <a:t>제조업체번호</a:t>
            </a:r>
            <a:r>
              <a:rPr lang="ko-KR" altLang="en-US" dirty="0"/>
              <a:t>가 부여되고 </a:t>
            </a:r>
            <a:r>
              <a:rPr lang="ko-KR" altLang="en-US" dirty="0">
                <a:solidFill>
                  <a:srgbClr val="FF0000"/>
                </a:solidFill>
              </a:rPr>
              <a:t>제조업체명</a:t>
            </a:r>
            <a:r>
              <a:rPr lang="ko-KR" altLang="en-US" dirty="0"/>
              <a:t>은 중복되지 </a:t>
            </a:r>
            <a:r>
              <a:rPr lang="ko-KR" altLang="en-US" dirty="0" err="1"/>
              <a:t>않아야한다</a:t>
            </a:r>
            <a:r>
              <a:rPr lang="en-US" altLang="ko-KR" dirty="0"/>
              <a:t>.</a:t>
            </a:r>
          </a:p>
          <a:p>
            <a:pPr marL="514350" indent="-514350">
              <a:buFont typeface="+mj-lt"/>
              <a:buAutoNum type="arabicPeriod" startAt="10"/>
            </a:pPr>
            <a:endParaRPr lang="ko-KR" altLang="en-US" dirty="0"/>
          </a:p>
        </p:txBody>
      </p:sp>
    </p:spTree>
    <p:extLst>
      <p:ext uri="{BB962C8B-B14F-4D97-AF65-F5344CB8AC3E}">
        <p14:creationId xmlns:p14="http://schemas.microsoft.com/office/powerpoint/2010/main" val="58646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2CB028-2C9E-DBE0-528C-8C3EA37DF9DF}"/>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8DD98D9C-543E-022C-91AD-4DB116A7465D}"/>
              </a:ext>
            </a:extLst>
          </p:cNvPr>
          <p:cNvSpPr>
            <a:spLocks noGrp="1"/>
          </p:cNvSpPr>
          <p:nvPr>
            <p:ph idx="1"/>
          </p:nvPr>
        </p:nvSpPr>
        <p:spPr/>
        <p:txBody>
          <a:bodyPr>
            <a:normAutofit fontScale="85000" lnSpcReduction="10000"/>
          </a:bodyPr>
          <a:lstStyle/>
          <a:p>
            <a:pPr>
              <a:lnSpc>
                <a:spcPct val="150000"/>
              </a:lnSpc>
            </a:pPr>
            <a:r>
              <a:rPr lang="ko-KR" altLang="en-US" dirty="0" err="1"/>
              <a:t>프론트엔드</a:t>
            </a:r>
            <a:r>
              <a:rPr lang="en-US" altLang="ko-KR" dirty="0"/>
              <a:t>, </a:t>
            </a:r>
            <a:r>
              <a:rPr lang="ko-KR" altLang="en-US" dirty="0" err="1"/>
              <a:t>백엔드</a:t>
            </a:r>
            <a:r>
              <a:rPr lang="ko-KR" altLang="en-US" dirty="0"/>
              <a:t> 개발자</a:t>
            </a:r>
            <a:r>
              <a:rPr lang="en-US" altLang="ko-KR" dirty="0"/>
              <a:t>: </a:t>
            </a:r>
            <a:r>
              <a:rPr lang="ko-KR" altLang="en-US" dirty="0" err="1"/>
              <a:t>프론트엔드</a:t>
            </a:r>
            <a:r>
              <a:rPr lang="ko-KR" altLang="en-US" dirty="0"/>
              <a:t> 개발자는 </a:t>
            </a:r>
            <a:r>
              <a:rPr lang="ko-KR" altLang="en-US" dirty="0" err="1"/>
              <a:t>백엔드</a:t>
            </a:r>
            <a:r>
              <a:rPr lang="ko-KR" altLang="en-US" dirty="0"/>
              <a:t> </a:t>
            </a:r>
            <a:r>
              <a:rPr lang="en-US" altLang="ko-KR" dirty="0"/>
              <a:t>API</a:t>
            </a:r>
            <a:r>
              <a:rPr lang="ko-KR" altLang="en-US" dirty="0"/>
              <a:t>에서 가져온 데이터의 출력</a:t>
            </a:r>
            <a:r>
              <a:rPr lang="en-US" altLang="ko-KR" dirty="0"/>
              <a:t>, </a:t>
            </a:r>
            <a:r>
              <a:rPr lang="ko-KR" altLang="en-US" dirty="0"/>
              <a:t>입력을 통한 비지니스 로직 구성과 사용자와 대화하는 사용자 인터페이스 부분을 작업하는 개발자를 말한다</a:t>
            </a:r>
            <a:r>
              <a:rPr lang="en-US" altLang="ko-KR" dirty="0"/>
              <a:t>. </a:t>
            </a:r>
            <a:r>
              <a:rPr lang="ko-KR" altLang="en-US" dirty="0"/>
              <a:t>분별하기 헷갈리는 직종으로 </a:t>
            </a:r>
            <a:r>
              <a:rPr lang="ko-KR" altLang="en-US" dirty="0" err="1"/>
              <a:t>웹퍼블리셔가</a:t>
            </a:r>
            <a:r>
              <a:rPr lang="ko-KR" altLang="en-US" dirty="0"/>
              <a:t> 있는데</a:t>
            </a:r>
            <a:r>
              <a:rPr lang="en-US" altLang="ko-KR" dirty="0"/>
              <a:t>, </a:t>
            </a:r>
            <a:r>
              <a:rPr lang="ko-KR" altLang="en-US" dirty="0" err="1"/>
              <a:t>웹퍼블리셔는</a:t>
            </a:r>
            <a:r>
              <a:rPr lang="ko-KR" altLang="en-US" dirty="0"/>
              <a:t> </a:t>
            </a:r>
            <a:r>
              <a:rPr lang="en-US" altLang="ko-KR" dirty="0"/>
              <a:t>html </a:t>
            </a:r>
            <a:r>
              <a:rPr lang="ko-KR" altLang="en-US" dirty="0"/>
              <a:t>중심이거나</a:t>
            </a:r>
            <a:r>
              <a:rPr lang="en-US" altLang="ko-KR" dirty="0"/>
              <a:t>, </a:t>
            </a:r>
            <a:r>
              <a:rPr lang="ko-KR" altLang="en-US" dirty="0"/>
              <a:t>서버사이드가 감싸는 구조 형태의 웹을 지향하는 </a:t>
            </a:r>
            <a:r>
              <a:rPr lang="ko-KR" altLang="en-US" dirty="0" err="1"/>
              <a:t>웹퍼블리셔와</a:t>
            </a:r>
            <a:r>
              <a:rPr lang="ko-KR" altLang="en-US" dirty="0"/>
              <a:t> 개발자의 업무 스타일의 직군으로서 </a:t>
            </a:r>
            <a:r>
              <a:rPr lang="ko-KR" altLang="en-US" dirty="0" err="1"/>
              <a:t>웹표준</a:t>
            </a:r>
            <a:r>
              <a:rPr lang="ko-KR" altLang="en-US" dirty="0"/>
              <a:t> </a:t>
            </a:r>
            <a:r>
              <a:rPr lang="ko-KR" altLang="en-US" dirty="0" err="1"/>
              <a:t>반응형웹과</a:t>
            </a:r>
            <a:r>
              <a:rPr lang="ko-KR" altLang="en-US" dirty="0"/>
              <a:t> </a:t>
            </a:r>
            <a:r>
              <a:rPr lang="en-US" altLang="ko-KR" dirty="0"/>
              <a:t>UI</a:t>
            </a:r>
            <a:r>
              <a:rPr lang="ko-KR" altLang="en-US" dirty="0"/>
              <a:t>를 만드는 디자인</a:t>
            </a:r>
          </a:p>
        </p:txBody>
      </p:sp>
      <p:pic>
        <p:nvPicPr>
          <p:cNvPr id="4" name="그림 3">
            <a:extLst>
              <a:ext uri="{FF2B5EF4-FFF2-40B4-BE49-F238E27FC236}">
                <a16:creationId xmlns:a16="http://schemas.microsoft.com/office/drawing/2014/main" id="{FE8571FF-A1B9-D471-E5EC-B344B7CFDFED}"/>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1528321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381375" y="169068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게시물정보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5181600" y="2395537"/>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글번호</a:t>
            </a:r>
            <a:r>
              <a:rPr lang="en-US" altLang="ko-KR" dirty="0"/>
              <a:t>(</a:t>
            </a:r>
            <a:r>
              <a:rPr lang="ko-KR" altLang="en-US" dirty="0"/>
              <a:t>식별자</a:t>
            </a:r>
            <a:r>
              <a:rPr lang="en-US" altLang="ko-KR" dirty="0"/>
              <a:t>)</a:t>
            </a:r>
          </a:p>
          <a:p>
            <a:endParaRPr lang="en-US" altLang="ko-KR" dirty="0"/>
          </a:p>
          <a:p>
            <a:r>
              <a:rPr lang="ko-KR" altLang="en-US" dirty="0" err="1"/>
              <a:t>글제목</a:t>
            </a:r>
            <a:endParaRPr lang="en-US" altLang="ko-KR" dirty="0"/>
          </a:p>
          <a:p>
            <a:r>
              <a:rPr lang="ko-KR" altLang="en-US" dirty="0" err="1"/>
              <a:t>글내용</a:t>
            </a:r>
            <a:endParaRPr lang="en-US" altLang="ko-KR" dirty="0"/>
          </a:p>
          <a:p>
            <a:r>
              <a:rPr lang="ko-KR" altLang="en-US" dirty="0"/>
              <a:t>작성일자</a:t>
            </a:r>
            <a:endParaRPr lang="en-US" altLang="ko-KR" dirty="0"/>
          </a:p>
          <a:p>
            <a:endParaRPr lang="en-US" altLang="ko-KR" dirty="0"/>
          </a:p>
          <a:p>
            <a:r>
              <a:rPr lang="ko-KR" altLang="en-US" dirty="0"/>
              <a:t>회원번호</a:t>
            </a:r>
            <a:endParaRPr lang="en-US" altLang="ko-KR" dirty="0"/>
          </a:p>
          <a:p>
            <a:endParaRPr lang="en-US" altLang="ko-KR" dirty="0"/>
          </a:p>
        </p:txBody>
      </p:sp>
      <p:sp>
        <p:nvSpPr>
          <p:cNvPr id="5" name="직사각형 4">
            <a:extLst>
              <a:ext uri="{FF2B5EF4-FFF2-40B4-BE49-F238E27FC236}">
                <a16:creationId xmlns:a16="http://schemas.microsoft.com/office/drawing/2014/main" id="{61C69024-704E-3DFE-C1E7-1FF53A737672}"/>
              </a:ext>
            </a:extLst>
          </p:cNvPr>
          <p:cNvSpPr/>
          <p:nvPr/>
        </p:nvSpPr>
        <p:spPr>
          <a:xfrm>
            <a:off x="5181600" y="1733550"/>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게시물정보</a:t>
            </a:r>
          </a:p>
        </p:txBody>
      </p:sp>
      <p:sp>
        <p:nvSpPr>
          <p:cNvPr id="7" name="TextBox 6">
            <a:extLst>
              <a:ext uri="{FF2B5EF4-FFF2-40B4-BE49-F238E27FC236}">
                <a16:creationId xmlns:a16="http://schemas.microsoft.com/office/drawing/2014/main" id="{934D8A6C-0455-FBCB-B7F1-DFA797DA7668}"/>
              </a:ext>
            </a:extLst>
          </p:cNvPr>
          <p:cNvSpPr txBox="1"/>
          <p:nvPr/>
        </p:nvSpPr>
        <p:spPr>
          <a:xfrm>
            <a:off x="295275" y="1582340"/>
            <a:ext cx="2981325" cy="3693319"/>
          </a:xfrm>
          <a:prstGeom prst="rect">
            <a:avLst/>
          </a:prstGeom>
          <a:noFill/>
        </p:spPr>
        <p:txBody>
          <a:bodyPr wrap="square">
            <a:spAutoFit/>
          </a:bodyPr>
          <a:lstStyle/>
          <a:p>
            <a:pPr marL="514350" indent="-514350">
              <a:buFont typeface="+mj-lt"/>
              <a:buAutoNum type="arabicPeriod" startAt="12"/>
            </a:pPr>
            <a:r>
              <a:rPr lang="ko-KR" altLang="en-US" dirty="0">
                <a:solidFill>
                  <a:srgbClr val="FF0000"/>
                </a:solidFill>
              </a:rPr>
              <a:t>회원</a:t>
            </a:r>
            <a:r>
              <a:rPr lang="ko-KR" altLang="en-US" dirty="0"/>
              <a:t>은 </a:t>
            </a:r>
            <a:r>
              <a:rPr lang="ko-KR" altLang="en-US" dirty="0">
                <a:solidFill>
                  <a:srgbClr val="FF0000"/>
                </a:solidFill>
              </a:rPr>
              <a:t>게시글</a:t>
            </a:r>
            <a:r>
              <a:rPr lang="ko-KR" altLang="en-US" dirty="0"/>
              <a:t>을 여러 개 작성할 수 있고</a:t>
            </a:r>
            <a:r>
              <a:rPr lang="en-US" altLang="ko-KR" dirty="0"/>
              <a:t>, </a:t>
            </a:r>
            <a:r>
              <a:rPr lang="ko-KR" altLang="en-US" dirty="0">
                <a:solidFill>
                  <a:srgbClr val="FF0000"/>
                </a:solidFill>
              </a:rPr>
              <a:t>게시글</a:t>
            </a:r>
            <a:r>
              <a:rPr lang="ko-KR" altLang="en-US" dirty="0"/>
              <a:t> 하나는 한 명의 </a:t>
            </a:r>
            <a:r>
              <a:rPr lang="ko-KR" altLang="en-US" dirty="0">
                <a:solidFill>
                  <a:srgbClr val="FF0000"/>
                </a:solidFill>
              </a:rPr>
              <a:t>회원</a:t>
            </a:r>
            <a:r>
              <a:rPr lang="ko-KR" altLang="en-US" dirty="0"/>
              <a:t>만 작성할 수 있다</a:t>
            </a:r>
            <a:r>
              <a:rPr lang="en-US" altLang="ko-KR" dirty="0"/>
              <a:t>.</a:t>
            </a:r>
          </a:p>
          <a:p>
            <a:pPr marL="514350" indent="-514350">
              <a:buFont typeface="+mj-lt"/>
              <a:buAutoNum type="arabicPeriod" startAt="12"/>
            </a:pPr>
            <a:r>
              <a:rPr lang="ko-KR" altLang="en-US" dirty="0" err="1">
                <a:solidFill>
                  <a:srgbClr val="FF0000"/>
                </a:solidFill>
              </a:rPr>
              <a:t>게시글</a:t>
            </a:r>
            <a:r>
              <a:rPr lang="ko-KR" altLang="en-US" dirty="0" err="1"/>
              <a:t>에</a:t>
            </a:r>
            <a:r>
              <a:rPr lang="ko-KR" altLang="en-US" dirty="0"/>
              <a:t> 대한 </a:t>
            </a:r>
            <a:r>
              <a:rPr lang="ko-KR" altLang="en-US" dirty="0" err="1">
                <a:solidFill>
                  <a:srgbClr val="FF0000"/>
                </a:solidFill>
              </a:rPr>
              <a:t>글번호</a:t>
            </a:r>
            <a:r>
              <a:rPr lang="en-US" altLang="ko-KR" dirty="0"/>
              <a:t>, </a:t>
            </a:r>
            <a:r>
              <a:rPr lang="ko-KR" altLang="en-US" dirty="0" err="1">
                <a:solidFill>
                  <a:srgbClr val="FF0000"/>
                </a:solidFill>
              </a:rPr>
              <a:t>글제목</a:t>
            </a:r>
            <a:r>
              <a:rPr lang="en-US" altLang="ko-KR" dirty="0"/>
              <a:t>, </a:t>
            </a:r>
            <a:r>
              <a:rPr lang="ko-KR" altLang="en-US" dirty="0" err="1">
                <a:solidFill>
                  <a:srgbClr val="FF0000"/>
                </a:solidFill>
              </a:rPr>
              <a:t>글내용</a:t>
            </a:r>
            <a:r>
              <a:rPr lang="en-US" altLang="ko-KR" dirty="0"/>
              <a:t>, </a:t>
            </a:r>
            <a:r>
              <a:rPr lang="ko-KR" altLang="en-US" dirty="0">
                <a:solidFill>
                  <a:srgbClr val="FF0000"/>
                </a:solidFill>
              </a:rPr>
              <a:t>작성일자</a:t>
            </a:r>
            <a:r>
              <a:rPr lang="ko-KR" altLang="en-US" dirty="0"/>
              <a:t> 정보를 </a:t>
            </a:r>
            <a:r>
              <a:rPr lang="ko-KR" altLang="en-US" dirty="0" err="1"/>
              <a:t>유지해야한다</a:t>
            </a:r>
            <a:r>
              <a:rPr lang="en-US" altLang="ko-KR" dirty="0"/>
              <a:t>.</a:t>
            </a:r>
          </a:p>
          <a:p>
            <a:pPr marL="514350" indent="-514350">
              <a:buFont typeface="+mj-lt"/>
              <a:buAutoNum type="arabicPeriod" startAt="12"/>
            </a:pPr>
            <a:r>
              <a:rPr lang="ko-KR" altLang="en-US" dirty="0">
                <a:solidFill>
                  <a:srgbClr val="FF0000"/>
                </a:solidFill>
              </a:rPr>
              <a:t>게시글</a:t>
            </a:r>
            <a:r>
              <a:rPr lang="ko-KR" altLang="en-US" dirty="0"/>
              <a:t>은 중복되지 않은 </a:t>
            </a:r>
            <a:r>
              <a:rPr lang="ko-KR" altLang="en-US" dirty="0" err="1">
                <a:solidFill>
                  <a:srgbClr val="FF0000"/>
                </a:solidFill>
              </a:rPr>
              <a:t>게시글번호</a:t>
            </a:r>
            <a:r>
              <a:rPr lang="ko-KR" altLang="en-US" dirty="0" err="1"/>
              <a:t>가</a:t>
            </a:r>
            <a:r>
              <a:rPr lang="ko-KR" altLang="en-US" dirty="0"/>
              <a:t> 부여되고 </a:t>
            </a:r>
            <a:r>
              <a:rPr lang="ko-KR" altLang="en-US" dirty="0">
                <a:solidFill>
                  <a:srgbClr val="FF0000"/>
                </a:solidFill>
              </a:rPr>
              <a:t>글번호</a:t>
            </a:r>
            <a:r>
              <a:rPr lang="ko-KR" altLang="en-US" dirty="0"/>
              <a:t>로 식별한다</a:t>
            </a:r>
            <a:r>
              <a:rPr lang="en-US" altLang="ko-KR" dirty="0"/>
              <a:t>.</a:t>
            </a:r>
          </a:p>
        </p:txBody>
      </p:sp>
    </p:spTree>
    <p:extLst>
      <p:ext uri="{BB962C8B-B14F-4D97-AF65-F5344CB8AC3E}">
        <p14:creationId xmlns:p14="http://schemas.microsoft.com/office/powerpoint/2010/main" val="3649060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752850"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t>찜정보</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553075" y="2433637"/>
            <a:ext cx="3790950" cy="19410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찜번호</a:t>
            </a:r>
            <a:r>
              <a:rPr lang="en-US" altLang="ko-KR" dirty="0"/>
              <a:t>(</a:t>
            </a:r>
            <a:r>
              <a:rPr lang="ko-KR" altLang="en-US" dirty="0"/>
              <a:t>식별자</a:t>
            </a:r>
            <a:r>
              <a:rPr lang="en-US" altLang="ko-KR" dirty="0"/>
              <a:t>)</a:t>
            </a:r>
          </a:p>
          <a:p>
            <a:endParaRPr lang="en-US" altLang="ko-KR" dirty="0"/>
          </a:p>
          <a:p>
            <a:r>
              <a:rPr lang="ko-KR" altLang="en-US" dirty="0" err="1"/>
              <a:t>찜일자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p:txBody>
      </p:sp>
      <p:sp>
        <p:nvSpPr>
          <p:cNvPr id="5" name="직사각형 4">
            <a:extLst>
              <a:ext uri="{FF2B5EF4-FFF2-40B4-BE49-F238E27FC236}">
                <a16:creationId xmlns:a16="http://schemas.microsoft.com/office/drawing/2014/main" id="{7D3BE5EB-1923-AE37-AD89-7AB5B39B1D20}"/>
              </a:ext>
            </a:extLst>
          </p:cNvPr>
          <p:cNvSpPr/>
          <p:nvPr/>
        </p:nvSpPr>
        <p:spPr>
          <a:xfrm>
            <a:off x="5553075"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err="1"/>
              <a:t>찜정보</a:t>
            </a:r>
            <a:endParaRPr lang="ko-KR" altLang="en-US" dirty="0"/>
          </a:p>
        </p:txBody>
      </p:sp>
      <p:sp>
        <p:nvSpPr>
          <p:cNvPr id="7" name="TextBox 6">
            <a:extLst>
              <a:ext uri="{FF2B5EF4-FFF2-40B4-BE49-F238E27FC236}">
                <a16:creationId xmlns:a16="http://schemas.microsoft.com/office/drawing/2014/main" id="{486872E1-9F79-12D2-C484-DD59020960B2}"/>
              </a:ext>
            </a:extLst>
          </p:cNvPr>
          <p:cNvSpPr txBox="1"/>
          <p:nvPr/>
        </p:nvSpPr>
        <p:spPr>
          <a:xfrm>
            <a:off x="542925" y="1814512"/>
            <a:ext cx="2790825" cy="2585323"/>
          </a:xfrm>
          <a:prstGeom prst="rect">
            <a:avLst/>
          </a:prstGeom>
          <a:noFill/>
        </p:spPr>
        <p:txBody>
          <a:bodyPr wrap="square">
            <a:spAutoFit/>
          </a:bodyPr>
          <a:lstStyle/>
          <a:p>
            <a:pPr marL="514350" indent="-514350">
              <a:buFont typeface="+mj-lt"/>
              <a:buAutoNum type="arabicPeriod" startAt="15"/>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err="1"/>
              <a:t>찜할</a:t>
            </a:r>
            <a:r>
              <a:rPr lang="ko-KR" altLang="en-US" dirty="0"/>
              <a:t>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err="1"/>
              <a:t>찜할</a:t>
            </a:r>
            <a:r>
              <a:rPr lang="ko-KR" altLang="en-US" dirty="0"/>
              <a:t> 수 있다</a:t>
            </a:r>
            <a:r>
              <a:rPr lang="en-US" altLang="ko-KR" dirty="0"/>
              <a:t>.</a:t>
            </a:r>
          </a:p>
          <a:p>
            <a:pPr marL="514350" indent="-514350">
              <a:buFont typeface="+mj-lt"/>
              <a:buAutoNum type="arabicPeriod" startAt="15"/>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err="1">
                <a:solidFill>
                  <a:srgbClr val="FF0000"/>
                </a:solidFill>
              </a:rPr>
              <a:t>찜</a:t>
            </a:r>
            <a:r>
              <a:rPr lang="ko-KR" altLang="en-US" dirty="0" err="1"/>
              <a:t>하면</a:t>
            </a:r>
            <a:r>
              <a:rPr lang="ko-KR" altLang="en-US" dirty="0"/>
              <a:t> </a:t>
            </a:r>
            <a:r>
              <a:rPr lang="ko-KR" altLang="en-US" dirty="0">
                <a:solidFill>
                  <a:srgbClr val="FF0000"/>
                </a:solidFill>
              </a:rPr>
              <a:t>찜</a:t>
            </a:r>
            <a:r>
              <a:rPr lang="ko-KR" altLang="en-US" dirty="0"/>
              <a:t>에 대한 </a:t>
            </a:r>
            <a:r>
              <a:rPr lang="ko-KR" altLang="en-US" dirty="0" err="1">
                <a:solidFill>
                  <a:srgbClr val="FF0000"/>
                </a:solidFill>
              </a:rPr>
              <a:t>찜번호</a:t>
            </a:r>
            <a:r>
              <a:rPr lang="en-US" altLang="ko-KR" dirty="0"/>
              <a:t>, </a:t>
            </a:r>
            <a:r>
              <a:rPr lang="ko-KR" altLang="en-US" dirty="0">
                <a:solidFill>
                  <a:srgbClr val="FF0000"/>
                </a:solidFill>
              </a:rPr>
              <a:t>찜 일자</a:t>
            </a:r>
            <a:r>
              <a:rPr lang="ko-KR" altLang="en-US" dirty="0"/>
              <a:t> 정보를 </a:t>
            </a:r>
            <a:r>
              <a:rPr lang="ko-KR" altLang="en-US" dirty="0" err="1"/>
              <a:t>유지해야한다</a:t>
            </a:r>
            <a:r>
              <a:rPr lang="en-US" altLang="ko-KR" dirty="0"/>
              <a:t>.</a:t>
            </a:r>
          </a:p>
          <a:p>
            <a:pPr marL="514350" indent="-514350">
              <a:buFont typeface="+mj-lt"/>
              <a:buAutoNum type="arabicPeriod" startAt="15"/>
            </a:pPr>
            <a:endParaRPr lang="ko-KR" altLang="en-US" dirty="0"/>
          </a:p>
        </p:txBody>
      </p:sp>
    </p:spTree>
    <p:extLst>
      <p:ext uri="{BB962C8B-B14F-4D97-AF65-F5344CB8AC3E}">
        <p14:creationId xmlns:p14="http://schemas.microsoft.com/office/powerpoint/2010/main" val="2644906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524250" y="169068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장바구니</a:t>
            </a:r>
          </a:p>
        </p:txBody>
      </p:sp>
      <p:sp>
        <p:nvSpPr>
          <p:cNvPr id="4" name="직사각형 3">
            <a:extLst>
              <a:ext uri="{FF2B5EF4-FFF2-40B4-BE49-F238E27FC236}">
                <a16:creationId xmlns:a16="http://schemas.microsoft.com/office/drawing/2014/main" id="{9A90F58A-A509-EFD5-0172-8D7B2018BCCD}"/>
              </a:ext>
            </a:extLst>
          </p:cNvPr>
          <p:cNvSpPr/>
          <p:nvPr/>
        </p:nvSpPr>
        <p:spPr>
          <a:xfrm>
            <a:off x="5324475" y="2395537"/>
            <a:ext cx="3790950" cy="21944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장바구니번호</a:t>
            </a:r>
            <a:r>
              <a:rPr lang="en-US" altLang="ko-KR" dirty="0"/>
              <a:t>(</a:t>
            </a:r>
            <a:r>
              <a:rPr lang="ko-KR" altLang="en-US" dirty="0"/>
              <a:t>식별자</a:t>
            </a:r>
            <a:r>
              <a:rPr lang="en-US" altLang="ko-KR" dirty="0"/>
              <a:t>)</a:t>
            </a:r>
          </a:p>
          <a:p>
            <a:endParaRPr lang="en-US" altLang="ko-KR" dirty="0"/>
          </a:p>
          <a:p>
            <a:r>
              <a:rPr lang="ko-KR" altLang="en-US" dirty="0"/>
              <a:t>장바구니수량</a:t>
            </a:r>
            <a:endParaRPr lang="en-US" altLang="ko-KR" dirty="0"/>
          </a:p>
          <a:p>
            <a:r>
              <a:rPr lang="ko-KR" altLang="en-US" dirty="0"/>
              <a:t>장바구니일자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p:txBody>
      </p:sp>
      <p:sp>
        <p:nvSpPr>
          <p:cNvPr id="5" name="직사각형 4">
            <a:extLst>
              <a:ext uri="{FF2B5EF4-FFF2-40B4-BE49-F238E27FC236}">
                <a16:creationId xmlns:a16="http://schemas.microsoft.com/office/drawing/2014/main" id="{F302365B-F1EA-F202-E317-905335DEA4A9}"/>
              </a:ext>
            </a:extLst>
          </p:cNvPr>
          <p:cNvSpPr/>
          <p:nvPr/>
        </p:nvSpPr>
        <p:spPr>
          <a:xfrm>
            <a:off x="5324475" y="1733550"/>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장바구니정보</a:t>
            </a:r>
          </a:p>
        </p:txBody>
      </p:sp>
      <p:sp>
        <p:nvSpPr>
          <p:cNvPr id="7" name="TextBox 6">
            <a:extLst>
              <a:ext uri="{FF2B5EF4-FFF2-40B4-BE49-F238E27FC236}">
                <a16:creationId xmlns:a16="http://schemas.microsoft.com/office/drawing/2014/main" id="{606F7FC7-8312-A25B-3532-8FE17C4FB378}"/>
              </a:ext>
            </a:extLst>
          </p:cNvPr>
          <p:cNvSpPr txBox="1"/>
          <p:nvPr/>
        </p:nvSpPr>
        <p:spPr>
          <a:xfrm>
            <a:off x="476250" y="1533049"/>
            <a:ext cx="2724150" cy="3416320"/>
          </a:xfrm>
          <a:prstGeom prst="rect">
            <a:avLst/>
          </a:prstGeom>
          <a:noFill/>
        </p:spPr>
        <p:txBody>
          <a:bodyPr wrap="square">
            <a:spAutoFit/>
          </a:bodyPr>
          <a:lstStyle/>
          <a:p>
            <a:pPr marL="514350" indent="-514350">
              <a:buFont typeface="+mj-lt"/>
              <a:buAutoNum type="arabicPeriod" startAt="17"/>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담을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a:solidFill>
                  <a:srgbClr val="FF0000"/>
                </a:solidFill>
              </a:rPr>
              <a:t>장바구니</a:t>
            </a:r>
            <a:r>
              <a:rPr lang="ko-KR" altLang="en-US" dirty="0"/>
              <a:t>에 담을 수 있다</a:t>
            </a:r>
            <a:r>
              <a:rPr lang="en-US" altLang="ko-KR" dirty="0"/>
              <a:t>.</a:t>
            </a:r>
          </a:p>
          <a:p>
            <a:pPr marL="514350" indent="-514350">
              <a:buFont typeface="+mj-lt"/>
              <a:buAutoNum type="arabicPeriod" startAt="17"/>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담으면 </a:t>
            </a:r>
            <a:r>
              <a:rPr lang="ko-KR" altLang="en-US" dirty="0">
                <a:solidFill>
                  <a:srgbClr val="FF0000"/>
                </a:solidFill>
              </a:rPr>
              <a:t>장바구니</a:t>
            </a:r>
            <a:r>
              <a:rPr lang="ko-KR" altLang="en-US" dirty="0"/>
              <a:t>에 대한 </a:t>
            </a:r>
            <a:r>
              <a:rPr lang="ko-KR" altLang="en-US" dirty="0">
                <a:solidFill>
                  <a:srgbClr val="FF0000"/>
                </a:solidFill>
              </a:rPr>
              <a:t>장바구니 번호</a:t>
            </a:r>
            <a:r>
              <a:rPr lang="en-US" altLang="ko-KR" dirty="0"/>
              <a:t>, </a:t>
            </a:r>
            <a:r>
              <a:rPr lang="ko-KR" altLang="en-US" dirty="0">
                <a:solidFill>
                  <a:srgbClr val="FF0000"/>
                </a:solidFill>
              </a:rPr>
              <a:t>수량</a:t>
            </a:r>
            <a:r>
              <a:rPr lang="en-US" altLang="ko-KR" dirty="0"/>
              <a:t>, </a:t>
            </a:r>
            <a:r>
              <a:rPr lang="ko-KR" altLang="en-US" dirty="0">
                <a:solidFill>
                  <a:srgbClr val="FF0000"/>
                </a:solidFill>
              </a:rPr>
              <a:t>장바구니 일자</a:t>
            </a:r>
            <a:r>
              <a:rPr lang="ko-KR" altLang="en-US" dirty="0"/>
              <a:t>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598149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639ADF-D12F-37C3-791C-ACD490D7AF37}"/>
              </a:ext>
            </a:extLst>
          </p:cNvPr>
          <p:cNvSpPr>
            <a:spLocks noGrp="1"/>
          </p:cNvSpPr>
          <p:nvPr>
            <p:ph type="title"/>
          </p:nvPr>
        </p:nvSpPr>
        <p:spPr/>
        <p:txBody>
          <a:bodyPr/>
          <a:lstStyle/>
          <a:p>
            <a:r>
              <a:rPr lang="ko-KR" altLang="en-US" dirty="0"/>
              <a:t>제</a:t>
            </a:r>
            <a:r>
              <a:rPr lang="en-US" altLang="ko-KR" dirty="0"/>
              <a:t>2 </a:t>
            </a:r>
            <a:r>
              <a:rPr lang="ko-KR" altLang="en-US" dirty="0"/>
              <a:t>정규형 </a:t>
            </a:r>
            <a:r>
              <a:rPr lang="en-US" altLang="ko-KR" dirty="0"/>
              <a:t>(2NF)</a:t>
            </a:r>
            <a:endParaRPr lang="ko-KR" altLang="en-US" dirty="0"/>
          </a:p>
        </p:txBody>
      </p:sp>
      <p:sp>
        <p:nvSpPr>
          <p:cNvPr id="4" name="내용 개체 틀 3">
            <a:extLst>
              <a:ext uri="{FF2B5EF4-FFF2-40B4-BE49-F238E27FC236}">
                <a16:creationId xmlns:a16="http://schemas.microsoft.com/office/drawing/2014/main" id="{89824680-36BB-4F75-3FD4-E3814322F434}"/>
              </a:ext>
            </a:extLst>
          </p:cNvPr>
          <p:cNvSpPr>
            <a:spLocks noGrp="1"/>
          </p:cNvSpPr>
          <p:nvPr>
            <p:ph idx="1"/>
          </p:nvPr>
        </p:nvSpPr>
        <p:spPr/>
        <p:txBody>
          <a:bodyPr/>
          <a:lstStyle/>
          <a:p>
            <a:r>
              <a:rPr lang="en-US" altLang="ko-KR" dirty="0"/>
              <a:t>1. 1</a:t>
            </a:r>
            <a:r>
              <a:rPr lang="ko-KR" altLang="en-US" dirty="0"/>
              <a:t>정규형을 만족해야 한다</a:t>
            </a:r>
            <a:r>
              <a:rPr lang="en-US" altLang="ko-KR" dirty="0"/>
              <a:t>.</a:t>
            </a:r>
          </a:p>
          <a:p>
            <a:r>
              <a:rPr lang="en-US" altLang="ko-KR" dirty="0"/>
              <a:t>2. </a:t>
            </a:r>
            <a:r>
              <a:rPr lang="ko-KR" altLang="en-US" dirty="0"/>
              <a:t>모든 컬럼이 부분적 종속</a:t>
            </a:r>
            <a:r>
              <a:rPr lang="en-US" altLang="ko-KR" dirty="0"/>
              <a:t>(Partial Dependency)</a:t>
            </a:r>
            <a:r>
              <a:rPr lang="ko-KR" altLang="en-US" dirty="0"/>
              <a:t>이 없어야 한다</a:t>
            </a:r>
            <a:r>
              <a:rPr lang="en-US" altLang="ko-KR" dirty="0"/>
              <a:t>. == </a:t>
            </a:r>
            <a:r>
              <a:rPr lang="ko-KR" altLang="en-US" dirty="0"/>
              <a:t>모든 칼럼이 완전 함수 종속을 만족해야 한다</a:t>
            </a:r>
            <a:r>
              <a:rPr lang="en-US" altLang="ko-KR" dirty="0"/>
              <a:t>.</a:t>
            </a:r>
            <a:endParaRPr lang="ko-KR" altLang="en-US" dirty="0"/>
          </a:p>
        </p:txBody>
      </p:sp>
    </p:spTree>
    <p:extLst>
      <p:ext uri="{BB962C8B-B14F-4D97-AF65-F5344CB8AC3E}">
        <p14:creationId xmlns:p14="http://schemas.microsoft.com/office/powerpoint/2010/main" val="3095821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400050" y="2068886"/>
            <a:ext cx="2171700" cy="18740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상품번호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endParaRPr lang="en-US" altLang="ko-KR" sz="1600" dirty="0"/>
          </a:p>
          <a:p>
            <a:r>
              <a:rPr lang="ko-KR" altLang="en-US" sz="1600" dirty="0"/>
              <a:t>재고량</a:t>
            </a:r>
            <a:endParaRPr lang="en-US" altLang="ko-KR" sz="1600" dirty="0"/>
          </a:p>
          <a:p>
            <a:r>
              <a:rPr lang="ko-KR" altLang="en-US" sz="1600" dirty="0"/>
              <a:t>단가</a:t>
            </a:r>
            <a:endParaRPr lang="en-US" altLang="ko-KR" sz="1600" dirty="0"/>
          </a:p>
          <a:p>
            <a:endParaRPr lang="en-US" altLang="ko-KR" sz="1600" dirty="0"/>
          </a:p>
          <a:p>
            <a:r>
              <a:rPr lang="ko-KR" altLang="en-US" sz="1600" dirty="0"/>
              <a:t>제조업체번호</a:t>
            </a:r>
          </a:p>
        </p:txBody>
      </p:sp>
      <p:sp>
        <p:nvSpPr>
          <p:cNvPr id="5" name="직사각형 4">
            <a:extLst>
              <a:ext uri="{FF2B5EF4-FFF2-40B4-BE49-F238E27FC236}">
                <a16:creationId xmlns:a16="http://schemas.microsoft.com/office/drawing/2014/main" id="{14D1E6AA-B123-A16B-39CA-E76D0E64C04C}"/>
              </a:ext>
            </a:extLst>
          </p:cNvPr>
          <p:cNvSpPr/>
          <p:nvPr/>
        </p:nvSpPr>
        <p:spPr>
          <a:xfrm>
            <a:off x="400050" y="1545431"/>
            <a:ext cx="2171700"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상품정보</a:t>
            </a:r>
          </a:p>
        </p:txBody>
      </p:sp>
      <p:sp>
        <p:nvSpPr>
          <p:cNvPr id="3" name="직사각형 2">
            <a:extLst>
              <a:ext uri="{FF2B5EF4-FFF2-40B4-BE49-F238E27FC236}">
                <a16:creationId xmlns:a16="http://schemas.microsoft.com/office/drawing/2014/main" id="{1C68AD9E-FA8B-9C41-735D-6B8F5D68FCC7}"/>
              </a:ext>
            </a:extLst>
          </p:cNvPr>
          <p:cNvSpPr/>
          <p:nvPr/>
        </p:nvSpPr>
        <p:spPr>
          <a:xfrm>
            <a:off x="4238625" y="2033447"/>
            <a:ext cx="2295525" cy="1700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공급번호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r>
              <a:rPr lang="en-US" altLang="ko-KR" sz="1600" dirty="0"/>
              <a:t>(</a:t>
            </a:r>
            <a:r>
              <a:rPr lang="ko-KR" altLang="en-US" sz="1600" dirty="0"/>
              <a:t>상품번호</a:t>
            </a:r>
            <a:r>
              <a:rPr lang="en-US" altLang="ko-KR" sz="1600" dirty="0"/>
              <a:t>)</a:t>
            </a:r>
          </a:p>
          <a:p>
            <a:r>
              <a:rPr lang="ko-KR" altLang="en-US" sz="1600" dirty="0"/>
              <a:t>공급량</a:t>
            </a:r>
            <a:endParaRPr lang="en-US" altLang="ko-KR" sz="1600" dirty="0"/>
          </a:p>
          <a:p>
            <a:r>
              <a:rPr lang="ko-KR" altLang="en-US" sz="1600" dirty="0"/>
              <a:t>공급일자</a:t>
            </a:r>
            <a:endParaRPr lang="en-US" altLang="ko-KR" sz="1600" dirty="0"/>
          </a:p>
          <a:p>
            <a:r>
              <a:rPr lang="ko-KR" altLang="en-US" sz="1600" dirty="0"/>
              <a:t>제조업체번호</a:t>
            </a:r>
            <a:endParaRPr lang="en-US" altLang="ko-KR" sz="1600" dirty="0"/>
          </a:p>
        </p:txBody>
      </p:sp>
      <p:sp>
        <p:nvSpPr>
          <p:cNvPr id="7" name="직사각형 6">
            <a:extLst>
              <a:ext uri="{FF2B5EF4-FFF2-40B4-BE49-F238E27FC236}">
                <a16:creationId xmlns:a16="http://schemas.microsoft.com/office/drawing/2014/main" id="{07140ABC-49CF-AF05-C41A-4873D159F237}"/>
              </a:ext>
            </a:extLst>
          </p:cNvPr>
          <p:cNvSpPr/>
          <p:nvPr/>
        </p:nvSpPr>
        <p:spPr>
          <a:xfrm>
            <a:off x="4238625" y="1508383"/>
            <a:ext cx="2295525"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공급정보</a:t>
            </a:r>
          </a:p>
        </p:txBody>
      </p:sp>
      <p:sp>
        <p:nvSpPr>
          <p:cNvPr id="9" name="직사각형 8">
            <a:extLst>
              <a:ext uri="{FF2B5EF4-FFF2-40B4-BE49-F238E27FC236}">
                <a16:creationId xmlns:a16="http://schemas.microsoft.com/office/drawing/2014/main" id="{EF42C261-0694-9618-4B85-1E428F914477}"/>
              </a:ext>
            </a:extLst>
          </p:cNvPr>
          <p:cNvSpPr/>
          <p:nvPr/>
        </p:nvSpPr>
        <p:spPr>
          <a:xfrm>
            <a:off x="4238625" y="4814936"/>
            <a:ext cx="2295525" cy="16779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제조업체번호</a:t>
            </a:r>
            <a:r>
              <a:rPr lang="en-US" altLang="ko-KR" sz="1600" dirty="0"/>
              <a:t>(</a:t>
            </a:r>
            <a:r>
              <a:rPr lang="ko-KR" altLang="en-US" sz="1600" dirty="0"/>
              <a:t>식별자</a:t>
            </a:r>
            <a:r>
              <a:rPr lang="en-US" altLang="ko-KR" sz="1600" dirty="0"/>
              <a:t>)</a:t>
            </a:r>
          </a:p>
          <a:p>
            <a:endParaRPr lang="en-US" altLang="ko-KR" sz="1600" dirty="0"/>
          </a:p>
          <a:p>
            <a:r>
              <a:rPr lang="ko-KR" altLang="en-US" sz="1600" dirty="0"/>
              <a:t>제조업체명</a:t>
            </a:r>
            <a:endParaRPr lang="en-US" altLang="ko-KR" sz="1600" dirty="0"/>
          </a:p>
          <a:p>
            <a:r>
              <a:rPr lang="ko-KR" altLang="en-US" sz="1600" dirty="0"/>
              <a:t>전화번호</a:t>
            </a:r>
            <a:endParaRPr lang="en-US" altLang="ko-KR" sz="1600" dirty="0"/>
          </a:p>
          <a:p>
            <a:r>
              <a:rPr lang="ko-KR" altLang="en-US" sz="1600" dirty="0"/>
              <a:t>위치</a:t>
            </a:r>
            <a:endParaRPr lang="en-US" altLang="ko-KR" sz="1600" dirty="0"/>
          </a:p>
          <a:p>
            <a:r>
              <a:rPr lang="ko-KR" altLang="en-US" sz="1600" dirty="0"/>
              <a:t>담당자</a:t>
            </a:r>
            <a:endParaRPr lang="en-US" altLang="ko-KR" sz="1600" dirty="0"/>
          </a:p>
        </p:txBody>
      </p:sp>
      <p:sp>
        <p:nvSpPr>
          <p:cNvPr id="10" name="직사각형 9">
            <a:extLst>
              <a:ext uri="{FF2B5EF4-FFF2-40B4-BE49-F238E27FC236}">
                <a16:creationId xmlns:a16="http://schemas.microsoft.com/office/drawing/2014/main" id="{8A144C39-D45C-9AD4-59FF-BF93F6817458}"/>
              </a:ext>
            </a:extLst>
          </p:cNvPr>
          <p:cNvSpPr/>
          <p:nvPr/>
        </p:nvSpPr>
        <p:spPr>
          <a:xfrm>
            <a:off x="4238625" y="4305348"/>
            <a:ext cx="2295525" cy="45956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제조업체정보</a:t>
            </a:r>
          </a:p>
        </p:txBody>
      </p:sp>
      <p:cxnSp>
        <p:nvCxnSpPr>
          <p:cNvPr id="12" name="연결선: 꺾임 11">
            <a:extLst>
              <a:ext uri="{FF2B5EF4-FFF2-40B4-BE49-F238E27FC236}">
                <a16:creationId xmlns:a16="http://schemas.microsoft.com/office/drawing/2014/main" id="{310C7BBE-C2AF-16DD-1665-158332718CCF}"/>
              </a:ext>
            </a:extLst>
          </p:cNvPr>
          <p:cNvCxnSpPr>
            <a:cxnSpLocks/>
            <a:stCxn id="5" idx="3"/>
            <a:endCxn id="3" idx="1"/>
          </p:cNvCxnSpPr>
          <p:nvPr/>
        </p:nvCxnSpPr>
        <p:spPr>
          <a:xfrm>
            <a:off x="2571750" y="1783346"/>
            <a:ext cx="1666875" cy="1100278"/>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EEC307C-13A4-B6DA-2BE0-1E4C7F669940}"/>
              </a:ext>
            </a:extLst>
          </p:cNvPr>
          <p:cNvCxnSpPr>
            <a:cxnSpLocks/>
            <a:stCxn id="4" idx="2"/>
            <a:endCxn id="9" idx="1"/>
          </p:cNvCxnSpPr>
          <p:nvPr/>
        </p:nvCxnSpPr>
        <p:spPr>
          <a:xfrm rot="16200000" flipH="1">
            <a:off x="2006775" y="3422055"/>
            <a:ext cx="1710975" cy="2752725"/>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3DC51F9A-A98D-15F5-56CC-32B70CADC3F4}"/>
              </a:ext>
            </a:extLst>
          </p:cNvPr>
          <p:cNvCxnSpPr>
            <a:cxnSpLocks/>
            <a:stCxn id="3" idx="3"/>
            <a:endCxn id="9" idx="3"/>
          </p:cNvCxnSpPr>
          <p:nvPr/>
        </p:nvCxnSpPr>
        <p:spPr>
          <a:xfrm>
            <a:off x="6534150" y="2883624"/>
            <a:ext cx="12700" cy="2770282"/>
          </a:xfrm>
          <a:prstGeom prst="bentConnector3">
            <a:avLst>
              <a:gd name="adj1" fmla="val 1800000"/>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010BC8D-79BE-3862-54C3-22DFB65EFA77}"/>
              </a:ext>
            </a:extLst>
          </p:cNvPr>
          <p:cNvSpPr txBox="1"/>
          <p:nvPr/>
        </p:nvSpPr>
        <p:spPr>
          <a:xfrm>
            <a:off x="1485900" y="3942929"/>
            <a:ext cx="476250" cy="369332"/>
          </a:xfrm>
          <a:prstGeom prst="rect">
            <a:avLst/>
          </a:prstGeom>
          <a:noFill/>
        </p:spPr>
        <p:txBody>
          <a:bodyPr wrap="square" rtlCol="0">
            <a:spAutoFit/>
          </a:bodyPr>
          <a:lstStyle/>
          <a:p>
            <a:r>
              <a:rPr lang="en-US" altLang="ko-KR" dirty="0"/>
              <a:t>N</a:t>
            </a:r>
            <a:endParaRPr lang="ko-KR" altLang="en-US" dirty="0"/>
          </a:p>
        </p:txBody>
      </p:sp>
      <p:sp>
        <p:nvSpPr>
          <p:cNvPr id="25" name="TextBox 24">
            <a:extLst>
              <a:ext uri="{FF2B5EF4-FFF2-40B4-BE49-F238E27FC236}">
                <a16:creationId xmlns:a16="http://schemas.microsoft.com/office/drawing/2014/main" id="{777ACCF3-E5FB-0189-101E-7D05AA0D747D}"/>
              </a:ext>
            </a:extLst>
          </p:cNvPr>
          <p:cNvSpPr txBox="1"/>
          <p:nvPr/>
        </p:nvSpPr>
        <p:spPr>
          <a:xfrm>
            <a:off x="3843338" y="2557000"/>
            <a:ext cx="476250" cy="369332"/>
          </a:xfrm>
          <a:prstGeom prst="rect">
            <a:avLst/>
          </a:prstGeom>
          <a:noFill/>
        </p:spPr>
        <p:txBody>
          <a:bodyPr wrap="square" rtlCol="0">
            <a:spAutoFit/>
          </a:bodyPr>
          <a:lstStyle/>
          <a:p>
            <a:r>
              <a:rPr lang="en-US" altLang="ko-KR" dirty="0"/>
              <a:t>N</a:t>
            </a:r>
            <a:endParaRPr lang="ko-KR" altLang="en-US" dirty="0"/>
          </a:p>
        </p:txBody>
      </p:sp>
      <p:sp>
        <p:nvSpPr>
          <p:cNvPr id="26" name="TextBox 25">
            <a:extLst>
              <a:ext uri="{FF2B5EF4-FFF2-40B4-BE49-F238E27FC236}">
                <a16:creationId xmlns:a16="http://schemas.microsoft.com/office/drawing/2014/main" id="{5886756F-C223-181F-6B53-C92759DCF05B}"/>
              </a:ext>
            </a:extLst>
          </p:cNvPr>
          <p:cNvSpPr txBox="1"/>
          <p:nvPr/>
        </p:nvSpPr>
        <p:spPr>
          <a:xfrm>
            <a:off x="6765925" y="2698957"/>
            <a:ext cx="476250" cy="369332"/>
          </a:xfrm>
          <a:prstGeom prst="rect">
            <a:avLst/>
          </a:prstGeom>
          <a:noFill/>
        </p:spPr>
        <p:txBody>
          <a:bodyPr wrap="square" rtlCol="0">
            <a:spAutoFit/>
          </a:bodyPr>
          <a:lstStyle/>
          <a:p>
            <a:r>
              <a:rPr lang="en-US" altLang="ko-KR" dirty="0"/>
              <a:t>N</a:t>
            </a:r>
            <a:endParaRPr lang="ko-KR" altLang="en-US" dirty="0"/>
          </a:p>
        </p:txBody>
      </p:sp>
    </p:spTree>
    <p:extLst>
      <p:ext uri="{BB962C8B-B14F-4D97-AF65-F5344CB8AC3E}">
        <p14:creationId xmlns:p14="http://schemas.microsoft.com/office/powerpoint/2010/main" val="1581733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3876675" y="2028826"/>
            <a:ext cx="2076450" cy="17992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400" dirty="0"/>
              <a:t>주문번호</a:t>
            </a:r>
            <a:r>
              <a:rPr lang="en-US" altLang="ko-KR" sz="1400" dirty="0"/>
              <a:t>(</a:t>
            </a:r>
            <a:r>
              <a:rPr lang="ko-KR" altLang="en-US" sz="1400" dirty="0"/>
              <a:t>식별자</a:t>
            </a:r>
            <a:r>
              <a:rPr lang="en-US" altLang="ko-KR" sz="1400" dirty="0"/>
              <a:t>)</a:t>
            </a:r>
          </a:p>
          <a:p>
            <a:endParaRPr lang="en-US" altLang="ko-KR" sz="1400" dirty="0"/>
          </a:p>
          <a:p>
            <a:r>
              <a:rPr lang="ko-KR" altLang="en-US" sz="1400" dirty="0"/>
              <a:t>배송지</a:t>
            </a:r>
            <a:endParaRPr lang="en-US" altLang="ko-KR" sz="1400" dirty="0"/>
          </a:p>
          <a:p>
            <a:r>
              <a:rPr lang="ko-KR" altLang="en-US" sz="1400" dirty="0"/>
              <a:t>주문일자</a:t>
            </a:r>
            <a:endParaRPr lang="en-US" altLang="ko-KR" sz="1400" dirty="0"/>
          </a:p>
          <a:p>
            <a:r>
              <a:rPr lang="ko-KR" altLang="en-US" sz="1400" dirty="0"/>
              <a:t>주문금액</a:t>
            </a:r>
            <a:r>
              <a:rPr lang="en-US" altLang="ko-KR" sz="1400" dirty="0"/>
              <a:t>(</a:t>
            </a:r>
            <a:r>
              <a:rPr lang="ko-KR" altLang="en-US" sz="1400" dirty="0"/>
              <a:t>합계</a:t>
            </a:r>
            <a:r>
              <a:rPr lang="en-US" altLang="ko-KR" sz="1400" dirty="0"/>
              <a:t>)</a:t>
            </a:r>
          </a:p>
          <a:p>
            <a:endParaRPr lang="en-US" altLang="ko-KR" sz="1400" dirty="0"/>
          </a:p>
          <a:p>
            <a:r>
              <a:rPr lang="ko-KR" altLang="en-US" sz="1400" dirty="0"/>
              <a:t>회원번호</a:t>
            </a:r>
          </a:p>
        </p:txBody>
      </p:sp>
      <p:sp>
        <p:nvSpPr>
          <p:cNvPr id="5" name="직사각형 4">
            <a:extLst>
              <a:ext uri="{FF2B5EF4-FFF2-40B4-BE49-F238E27FC236}">
                <a16:creationId xmlns:a16="http://schemas.microsoft.com/office/drawing/2014/main" id="{A7903069-89AA-9E58-D221-6757265C004D}"/>
              </a:ext>
            </a:extLst>
          </p:cNvPr>
          <p:cNvSpPr/>
          <p:nvPr/>
        </p:nvSpPr>
        <p:spPr>
          <a:xfrm>
            <a:off x="3876675" y="1488580"/>
            <a:ext cx="2076450" cy="4762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400" dirty="0" err="1"/>
              <a:t>주문마스터정보</a:t>
            </a:r>
            <a:endParaRPr lang="ko-KR" altLang="en-US" sz="1400" dirty="0"/>
          </a:p>
        </p:txBody>
      </p:sp>
      <p:sp>
        <p:nvSpPr>
          <p:cNvPr id="6" name="직사각형 5">
            <a:extLst>
              <a:ext uri="{FF2B5EF4-FFF2-40B4-BE49-F238E27FC236}">
                <a16:creationId xmlns:a16="http://schemas.microsoft.com/office/drawing/2014/main" id="{605A783B-E8DB-5098-D2B2-87B40980FD32}"/>
              </a:ext>
            </a:extLst>
          </p:cNvPr>
          <p:cNvSpPr/>
          <p:nvPr/>
        </p:nvSpPr>
        <p:spPr>
          <a:xfrm>
            <a:off x="723900" y="2461988"/>
            <a:ext cx="2076450" cy="29095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8" name="직사각형 7">
            <a:extLst>
              <a:ext uri="{FF2B5EF4-FFF2-40B4-BE49-F238E27FC236}">
                <a16:creationId xmlns:a16="http://schemas.microsoft.com/office/drawing/2014/main" id="{DE6E302B-7038-F4CA-5824-CFCFD36CDFA5}"/>
              </a:ext>
            </a:extLst>
          </p:cNvPr>
          <p:cNvSpPr/>
          <p:nvPr/>
        </p:nvSpPr>
        <p:spPr>
          <a:xfrm>
            <a:off x="723900" y="1881498"/>
            <a:ext cx="2076450" cy="5236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9" name="직사각형 8">
            <a:extLst>
              <a:ext uri="{FF2B5EF4-FFF2-40B4-BE49-F238E27FC236}">
                <a16:creationId xmlns:a16="http://schemas.microsoft.com/office/drawing/2014/main" id="{AF02DBD9-D91D-3BEF-FBA7-BB5E7AE6999D}"/>
              </a:ext>
            </a:extLst>
          </p:cNvPr>
          <p:cNvSpPr/>
          <p:nvPr/>
        </p:nvSpPr>
        <p:spPr>
          <a:xfrm>
            <a:off x="6753225" y="2452734"/>
            <a:ext cx="2171700" cy="18740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상품번호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endParaRPr lang="en-US" altLang="ko-KR" sz="1600" dirty="0"/>
          </a:p>
          <a:p>
            <a:r>
              <a:rPr lang="ko-KR" altLang="en-US" sz="1600" dirty="0"/>
              <a:t>재고량</a:t>
            </a:r>
            <a:endParaRPr lang="en-US" altLang="ko-KR" sz="1600" dirty="0"/>
          </a:p>
          <a:p>
            <a:r>
              <a:rPr lang="ko-KR" altLang="en-US" sz="1600" dirty="0"/>
              <a:t>단가</a:t>
            </a:r>
            <a:endParaRPr lang="en-US" altLang="ko-KR" sz="1600" dirty="0"/>
          </a:p>
          <a:p>
            <a:endParaRPr lang="en-US" altLang="ko-KR" sz="1600" dirty="0"/>
          </a:p>
          <a:p>
            <a:r>
              <a:rPr lang="ko-KR" altLang="en-US" sz="1600" dirty="0"/>
              <a:t>제조업체번호</a:t>
            </a:r>
          </a:p>
        </p:txBody>
      </p:sp>
      <p:sp>
        <p:nvSpPr>
          <p:cNvPr id="10" name="직사각형 9">
            <a:extLst>
              <a:ext uri="{FF2B5EF4-FFF2-40B4-BE49-F238E27FC236}">
                <a16:creationId xmlns:a16="http://schemas.microsoft.com/office/drawing/2014/main" id="{A37DD8C4-3B75-CC62-6891-FBAB14DF4769}"/>
              </a:ext>
            </a:extLst>
          </p:cNvPr>
          <p:cNvSpPr/>
          <p:nvPr/>
        </p:nvSpPr>
        <p:spPr>
          <a:xfrm>
            <a:off x="6753225" y="1929279"/>
            <a:ext cx="2171700"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상품정보</a:t>
            </a:r>
          </a:p>
        </p:txBody>
      </p:sp>
      <p:sp>
        <p:nvSpPr>
          <p:cNvPr id="13" name="TextBox 12">
            <a:extLst>
              <a:ext uri="{FF2B5EF4-FFF2-40B4-BE49-F238E27FC236}">
                <a16:creationId xmlns:a16="http://schemas.microsoft.com/office/drawing/2014/main" id="{9F3630AA-E446-617C-84AF-C1AD0EF328F6}"/>
              </a:ext>
            </a:extLst>
          </p:cNvPr>
          <p:cNvSpPr txBox="1"/>
          <p:nvPr/>
        </p:nvSpPr>
        <p:spPr>
          <a:xfrm>
            <a:off x="3491541" y="2554164"/>
            <a:ext cx="476250" cy="369332"/>
          </a:xfrm>
          <a:prstGeom prst="rect">
            <a:avLst/>
          </a:prstGeom>
          <a:noFill/>
        </p:spPr>
        <p:txBody>
          <a:bodyPr wrap="square" rtlCol="0">
            <a:spAutoFit/>
          </a:bodyPr>
          <a:lstStyle/>
          <a:p>
            <a:r>
              <a:rPr lang="en-US" altLang="ko-KR" dirty="0"/>
              <a:t>N</a:t>
            </a:r>
            <a:endParaRPr lang="ko-KR" altLang="en-US" dirty="0"/>
          </a:p>
        </p:txBody>
      </p:sp>
      <p:cxnSp>
        <p:nvCxnSpPr>
          <p:cNvPr id="14" name="연결선: 꺾임 13">
            <a:extLst>
              <a:ext uri="{FF2B5EF4-FFF2-40B4-BE49-F238E27FC236}">
                <a16:creationId xmlns:a16="http://schemas.microsoft.com/office/drawing/2014/main" id="{8C71C1D3-9FB6-DE9D-35C0-3D7EACF7A5A8}"/>
              </a:ext>
            </a:extLst>
          </p:cNvPr>
          <p:cNvCxnSpPr>
            <a:cxnSpLocks/>
            <a:stCxn id="6" idx="3"/>
            <a:endCxn id="4" idx="1"/>
          </p:cNvCxnSpPr>
          <p:nvPr/>
        </p:nvCxnSpPr>
        <p:spPr>
          <a:xfrm flipV="1">
            <a:off x="2800350" y="2928461"/>
            <a:ext cx="1076325" cy="988316"/>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2A2412-79A6-1CA3-C1BA-B2A943706C7D}"/>
              </a:ext>
            </a:extLst>
          </p:cNvPr>
          <p:cNvSpPr txBox="1"/>
          <p:nvPr/>
        </p:nvSpPr>
        <p:spPr>
          <a:xfrm>
            <a:off x="5953125" y="5644663"/>
            <a:ext cx="476250" cy="369332"/>
          </a:xfrm>
          <a:prstGeom prst="rect">
            <a:avLst/>
          </a:prstGeom>
          <a:noFill/>
        </p:spPr>
        <p:txBody>
          <a:bodyPr wrap="square" rtlCol="0">
            <a:spAutoFit/>
          </a:bodyPr>
          <a:lstStyle/>
          <a:p>
            <a:r>
              <a:rPr lang="en-US" altLang="ko-KR" dirty="0"/>
              <a:t>N</a:t>
            </a:r>
            <a:endParaRPr lang="ko-KR" altLang="en-US" dirty="0"/>
          </a:p>
        </p:txBody>
      </p:sp>
      <p:cxnSp>
        <p:nvCxnSpPr>
          <p:cNvPr id="18" name="연결선: 꺾임 17">
            <a:extLst>
              <a:ext uri="{FF2B5EF4-FFF2-40B4-BE49-F238E27FC236}">
                <a16:creationId xmlns:a16="http://schemas.microsoft.com/office/drawing/2014/main" id="{F72D52CE-4455-5AD7-E7B1-13C2ACFB28B5}"/>
              </a:ext>
            </a:extLst>
          </p:cNvPr>
          <p:cNvCxnSpPr>
            <a:cxnSpLocks/>
            <a:stCxn id="28" idx="3"/>
            <a:endCxn id="9" idx="1"/>
          </p:cNvCxnSpPr>
          <p:nvPr/>
        </p:nvCxnSpPr>
        <p:spPr>
          <a:xfrm flipV="1">
            <a:off x="5953125" y="3389757"/>
            <a:ext cx="800100" cy="2312916"/>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3E57A249-7F3B-1D4E-261F-FC16558CCE43}"/>
              </a:ext>
            </a:extLst>
          </p:cNvPr>
          <p:cNvSpPr/>
          <p:nvPr/>
        </p:nvSpPr>
        <p:spPr>
          <a:xfrm>
            <a:off x="3876675" y="4886593"/>
            <a:ext cx="2076450" cy="1632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400" dirty="0"/>
              <a:t>주문상품번호</a:t>
            </a:r>
            <a:r>
              <a:rPr lang="en-US" altLang="ko-KR" sz="1400" dirty="0"/>
              <a:t>(</a:t>
            </a:r>
            <a:r>
              <a:rPr lang="ko-KR" altLang="en-US" sz="1400" dirty="0"/>
              <a:t>식별자</a:t>
            </a:r>
            <a:r>
              <a:rPr lang="en-US" altLang="ko-KR" sz="1400" dirty="0"/>
              <a:t>)</a:t>
            </a:r>
          </a:p>
          <a:p>
            <a:endParaRPr lang="en-US" altLang="ko-KR" sz="1400" dirty="0"/>
          </a:p>
          <a:p>
            <a:r>
              <a:rPr lang="ko-KR" altLang="en-US" sz="1400" dirty="0"/>
              <a:t>주문수량</a:t>
            </a:r>
            <a:endParaRPr lang="en-US" altLang="ko-KR" sz="1400" dirty="0"/>
          </a:p>
          <a:p>
            <a:r>
              <a:rPr lang="ko-KR" altLang="en-US" sz="1400" dirty="0"/>
              <a:t>주문금액</a:t>
            </a:r>
            <a:endParaRPr lang="en-US" altLang="ko-KR" sz="1400" dirty="0"/>
          </a:p>
          <a:p>
            <a:endParaRPr lang="en-US" altLang="ko-KR" sz="1400" dirty="0"/>
          </a:p>
          <a:p>
            <a:r>
              <a:rPr lang="ko-KR" altLang="en-US" sz="1400" dirty="0"/>
              <a:t>주문번호</a:t>
            </a:r>
            <a:endParaRPr lang="en-US" altLang="ko-KR" sz="1400" dirty="0"/>
          </a:p>
          <a:p>
            <a:r>
              <a:rPr lang="ko-KR" altLang="en-US" sz="1400" dirty="0"/>
              <a:t>상품번호</a:t>
            </a:r>
            <a:endParaRPr lang="en-US" altLang="ko-KR" sz="1400" dirty="0"/>
          </a:p>
          <a:p>
            <a:endParaRPr lang="ko-KR" altLang="en-US" sz="1400" dirty="0"/>
          </a:p>
        </p:txBody>
      </p:sp>
      <p:sp>
        <p:nvSpPr>
          <p:cNvPr id="29" name="직사각형 28">
            <a:extLst>
              <a:ext uri="{FF2B5EF4-FFF2-40B4-BE49-F238E27FC236}">
                <a16:creationId xmlns:a16="http://schemas.microsoft.com/office/drawing/2014/main" id="{B9900D77-25C9-4152-389E-EAC944ED2978}"/>
              </a:ext>
            </a:extLst>
          </p:cNvPr>
          <p:cNvSpPr/>
          <p:nvPr/>
        </p:nvSpPr>
        <p:spPr>
          <a:xfrm>
            <a:off x="3876675" y="4360989"/>
            <a:ext cx="2076450" cy="4762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400" dirty="0"/>
              <a:t>주문상품정보</a:t>
            </a:r>
          </a:p>
        </p:txBody>
      </p:sp>
      <p:cxnSp>
        <p:nvCxnSpPr>
          <p:cNvPr id="34" name="연결선: 꺾임 33">
            <a:extLst>
              <a:ext uri="{FF2B5EF4-FFF2-40B4-BE49-F238E27FC236}">
                <a16:creationId xmlns:a16="http://schemas.microsoft.com/office/drawing/2014/main" id="{FFE18E25-EE79-0BEC-8CC6-31AD29DBDC2B}"/>
              </a:ext>
            </a:extLst>
          </p:cNvPr>
          <p:cNvCxnSpPr>
            <a:cxnSpLocks/>
            <a:stCxn id="4" idx="2"/>
            <a:endCxn id="29" idx="0"/>
          </p:cNvCxnSpPr>
          <p:nvPr/>
        </p:nvCxnSpPr>
        <p:spPr>
          <a:xfrm rot="5400000">
            <a:off x="4648454" y="4094542"/>
            <a:ext cx="532893" cy="12700"/>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A6306EC-2CA3-6C10-5D86-BAB6F14DE06F}"/>
              </a:ext>
            </a:extLst>
          </p:cNvPr>
          <p:cNvSpPr txBox="1"/>
          <p:nvPr/>
        </p:nvSpPr>
        <p:spPr>
          <a:xfrm>
            <a:off x="4876800" y="4047315"/>
            <a:ext cx="476250" cy="369332"/>
          </a:xfrm>
          <a:prstGeom prst="rect">
            <a:avLst/>
          </a:prstGeom>
          <a:noFill/>
        </p:spPr>
        <p:txBody>
          <a:bodyPr wrap="square" rtlCol="0">
            <a:spAutoFit/>
          </a:bodyPr>
          <a:lstStyle/>
          <a:p>
            <a:r>
              <a:rPr lang="en-US" altLang="ko-KR" dirty="0"/>
              <a:t>N</a:t>
            </a:r>
            <a:endParaRPr lang="ko-KR" altLang="en-US" dirty="0"/>
          </a:p>
        </p:txBody>
      </p:sp>
    </p:spTree>
    <p:extLst>
      <p:ext uri="{BB962C8B-B14F-4D97-AF65-F5344CB8AC3E}">
        <p14:creationId xmlns:p14="http://schemas.microsoft.com/office/powerpoint/2010/main" val="1424935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181600" y="2395537"/>
            <a:ext cx="1828800" cy="2100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글번호</a:t>
            </a:r>
            <a:r>
              <a:rPr lang="en-US" altLang="ko-KR" dirty="0"/>
              <a:t>(</a:t>
            </a:r>
            <a:r>
              <a:rPr lang="ko-KR" altLang="en-US" dirty="0"/>
              <a:t>식별자</a:t>
            </a:r>
            <a:r>
              <a:rPr lang="en-US" altLang="ko-KR" dirty="0"/>
              <a:t>)</a:t>
            </a:r>
          </a:p>
          <a:p>
            <a:endParaRPr lang="en-US" altLang="ko-KR" dirty="0"/>
          </a:p>
          <a:p>
            <a:r>
              <a:rPr lang="ko-KR" altLang="en-US" dirty="0" err="1"/>
              <a:t>글제목</a:t>
            </a:r>
            <a:endParaRPr lang="en-US" altLang="ko-KR" dirty="0"/>
          </a:p>
          <a:p>
            <a:r>
              <a:rPr lang="ko-KR" altLang="en-US" dirty="0" err="1"/>
              <a:t>글내용</a:t>
            </a:r>
            <a:endParaRPr lang="en-US" altLang="ko-KR" dirty="0"/>
          </a:p>
          <a:p>
            <a:r>
              <a:rPr lang="ko-KR" altLang="en-US" dirty="0"/>
              <a:t>작성일자</a:t>
            </a:r>
            <a:endParaRPr lang="en-US" altLang="ko-KR" dirty="0"/>
          </a:p>
          <a:p>
            <a:endParaRPr lang="en-US" altLang="ko-KR" dirty="0"/>
          </a:p>
          <a:p>
            <a:r>
              <a:rPr lang="ko-KR" altLang="en-US" dirty="0"/>
              <a:t>회원번호</a:t>
            </a:r>
            <a:endParaRPr lang="en-US" altLang="ko-KR" dirty="0"/>
          </a:p>
          <a:p>
            <a:endParaRPr lang="en-US" altLang="ko-KR" dirty="0"/>
          </a:p>
        </p:txBody>
      </p:sp>
      <p:sp>
        <p:nvSpPr>
          <p:cNvPr id="5" name="직사각형 4">
            <a:extLst>
              <a:ext uri="{FF2B5EF4-FFF2-40B4-BE49-F238E27FC236}">
                <a16:creationId xmlns:a16="http://schemas.microsoft.com/office/drawing/2014/main" id="{61C69024-704E-3DFE-C1E7-1FF53A737672}"/>
              </a:ext>
            </a:extLst>
          </p:cNvPr>
          <p:cNvSpPr/>
          <p:nvPr/>
        </p:nvSpPr>
        <p:spPr>
          <a:xfrm>
            <a:off x="5181600" y="1733550"/>
            <a:ext cx="182880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게시물정보</a:t>
            </a:r>
          </a:p>
        </p:txBody>
      </p:sp>
      <p:sp>
        <p:nvSpPr>
          <p:cNvPr id="6" name="직사각형 5">
            <a:extLst>
              <a:ext uri="{FF2B5EF4-FFF2-40B4-BE49-F238E27FC236}">
                <a16:creationId xmlns:a16="http://schemas.microsoft.com/office/drawing/2014/main" id="{FFC045C5-8687-82B6-70FB-C04A59649204}"/>
              </a:ext>
            </a:extLst>
          </p:cNvPr>
          <p:cNvSpPr/>
          <p:nvPr/>
        </p:nvSpPr>
        <p:spPr>
          <a:xfrm>
            <a:off x="742950" y="2281548"/>
            <a:ext cx="2076450" cy="29095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8" name="직사각형 7">
            <a:extLst>
              <a:ext uri="{FF2B5EF4-FFF2-40B4-BE49-F238E27FC236}">
                <a16:creationId xmlns:a16="http://schemas.microsoft.com/office/drawing/2014/main" id="{AAB26067-6BC0-15A1-DAC6-96E7E59F8D17}"/>
              </a:ext>
            </a:extLst>
          </p:cNvPr>
          <p:cNvSpPr/>
          <p:nvPr/>
        </p:nvSpPr>
        <p:spPr>
          <a:xfrm>
            <a:off x="742950" y="1614798"/>
            <a:ext cx="2076450" cy="5236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9" name="TextBox 8">
            <a:extLst>
              <a:ext uri="{FF2B5EF4-FFF2-40B4-BE49-F238E27FC236}">
                <a16:creationId xmlns:a16="http://schemas.microsoft.com/office/drawing/2014/main" id="{D65D219A-F15A-7421-E492-0DCC5952F034}"/>
              </a:ext>
            </a:extLst>
          </p:cNvPr>
          <p:cNvSpPr txBox="1"/>
          <p:nvPr/>
        </p:nvSpPr>
        <p:spPr>
          <a:xfrm>
            <a:off x="4772025" y="3076336"/>
            <a:ext cx="476250" cy="369332"/>
          </a:xfrm>
          <a:prstGeom prst="rect">
            <a:avLst/>
          </a:prstGeom>
          <a:noFill/>
        </p:spPr>
        <p:txBody>
          <a:bodyPr wrap="square" rtlCol="0">
            <a:spAutoFit/>
          </a:bodyPr>
          <a:lstStyle/>
          <a:p>
            <a:r>
              <a:rPr lang="en-US" altLang="ko-KR" dirty="0"/>
              <a:t>N</a:t>
            </a:r>
            <a:endParaRPr lang="ko-KR" altLang="en-US" dirty="0"/>
          </a:p>
        </p:txBody>
      </p:sp>
      <p:cxnSp>
        <p:nvCxnSpPr>
          <p:cNvPr id="10" name="연결선: 꺾임 9">
            <a:extLst>
              <a:ext uri="{FF2B5EF4-FFF2-40B4-BE49-F238E27FC236}">
                <a16:creationId xmlns:a16="http://schemas.microsoft.com/office/drawing/2014/main" id="{00A282B3-900F-7035-7BC8-79CB3FB3EAEE}"/>
              </a:ext>
            </a:extLst>
          </p:cNvPr>
          <p:cNvCxnSpPr>
            <a:cxnSpLocks/>
            <a:stCxn id="6" idx="3"/>
            <a:endCxn id="4" idx="1"/>
          </p:cNvCxnSpPr>
          <p:nvPr/>
        </p:nvCxnSpPr>
        <p:spPr>
          <a:xfrm flipV="1">
            <a:off x="2819400" y="3445669"/>
            <a:ext cx="2362200" cy="290668"/>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631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24F0423-19A3-D559-96D4-AD0D9A37962C}"/>
              </a:ext>
            </a:extLst>
          </p:cNvPr>
          <p:cNvSpPr>
            <a:spLocks noGrp="1"/>
          </p:cNvSpPr>
          <p:nvPr>
            <p:ph type="title"/>
          </p:nvPr>
        </p:nvSpPr>
        <p:spPr/>
        <p:txBody>
          <a:bodyPr/>
          <a:lstStyle/>
          <a:p>
            <a:r>
              <a:rPr lang="ko-KR" altLang="en-US" dirty="0"/>
              <a:t>제</a:t>
            </a:r>
            <a:r>
              <a:rPr lang="en-US" altLang="ko-KR" dirty="0"/>
              <a:t>3 </a:t>
            </a:r>
            <a:r>
              <a:rPr lang="ko-KR" altLang="en-US" dirty="0"/>
              <a:t>정규형 </a:t>
            </a:r>
            <a:r>
              <a:rPr lang="en-US" altLang="ko-KR" dirty="0"/>
              <a:t>(3NF)</a:t>
            </a:r>
            <a:endParaRPr lang="ko-KR" altLang="en-US" dirty="0"/>
          </a:p>
        </p:txBody>
      </p:sp>
      <p:sp>
        <p:nvSpPr>
          <p:cNvPr id="4" name="내용 개체 틀 3">
            <a:extLst>
              <a:ext uri="{FF2B5EF4-FFF2-40B4-BE49-F238E27FC236}">
                <a16:creationId xmlns:a16="http://schemas.microsoft.com/office/drawing/2014/main" id="{AD2C09EF-8C51-F05C-F714-B92CF935D685}"/>
              </a:ext>
            </a:extLst>
          </p:cNvPr>
          <p:cNvSpPr>
            <a:spLocks noGrp="1"/>
          </p:cNvSpPr>
          <p:nvPr>
            <p:ph idx="1"/>
          </p:nvPr>
        </p:nvSpPr>
        <p:spPr/>
        <p:txBody>
          <a:bodyPr/>
          <a:lstStyle/>
          <a:p>
            <a:r>
              <a:rPr lang="en-US" altLang="ko-KR" dirty="0"/>
              <a:t>1. 2 </a:t>
            </a:r>
            <a:r>
              <a:rPr lang="ko-KR" altLang="en-US" dirty="0"/>
              <a:t>정규형을 만족해야 한다</a:t>
            </a:r>
            <a:r>
              <a:rPr lang="en-US" altLang="ko-KR" dirty="0"/>
              <a:t>.</a:t>
            </a:r>
          </a:p>
          <a:p>
            <a:r>
              <a:rPr lang="en-US" altLang="ko-KR" dirty="0"/>
              <a:t>2. </a:t>
            </a:r>
            <a:r>
              <a:rPr lang="ko-KR" altLang="en-US" dirty="0"/>
              <a:t>기본키를 제외한 속성들 간의 이행 종속성 </a:t>
            </a:r>
            <a:r>
              <a:rPr lang="en-US" altLang="ko-KR" dirty="0"/>
              <a:t>(Transitive Dependency)</a:t>
            </a:r>
            <a:r>
              <a:rPr lang="ko-KR" altLang="en-US" dirty="0"/>
              <a:t>이 없어야 한다</a:t>
            </a:r>
            <a:r>
              <a:rPr lang="en-US" altLang="ko-KR" dirty="0"/>
              <a:t>.</a:t>
            </a:r>
            <a:endParaRPr lang="ko-KR" altLang="en-US" dirty="0"/>
          </a:p>
        </p:txBody>
      </p:sp>
    </p:spTree>
    <p:extLst>
      <p:ext uri="{BB962C8B-B14F-4D97-AF65-F5344CB8AC3E}">
        <p14:creationId xmlns:p14="http://schemas.microsoft.com/office/powerpoint/2010/main" val="3499133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B7C259-1B8B-3F5F-397E-FD089E9B16F8}"/>
              </a:ext>
            </a:extLst>
          </p:cNvPr>
          <p:cNvSpPr>
            <a:spLocks noGrp="1"/>
          </p:cNvSpPr>
          <p:nvPr>
            <p:ph type="title"/>
          </p:nvPr>
        </p:nvSpPr>
        <p:spPr/>
        <p:txBody>
          <a:bodyPr/>
          <a:lstStyle/>
          <a:p>
            <a:r>
              <a:rPr lang="en-US" altLang="ko-KR" dirty="0"/>
              <a:t>BCNF (Boyce-Codd Normal Form)</a:t>
            </a:r>
            <a:endParaRPr lang="ko-KR" altLang="en-US" dirty="0"/>
          </a:p>
        </p:txBody>
      </p:sp>
      <p:sp>
        <p:nvSpPr>
          <p:cNvPr id="3" name="내용 개체 틀 2">
            <a:extLst>
              <a:ext uri="{FF2B5EF4-FFF2-40B4-BE49-F238E27FC236}">
                <a16:creationId xmlns:a16="http://schemas.microsoft.com/office/drawing/2014/main" id="{2A03699E-FEAE-7971-D22A-9B92AEC27808}"/>
              </a:ext>
            </a:extLst>
          </p:cNvPr>
          <p:cNvSpPr>
            <a:spLocks noGrp="1"/>
          </p:cNvSpPr>
          <p:nvPr>
            <p:ph idx="1"/>
          </p:nvPr>
        </p:nvSpPr>
        <p:spPr/>
        <p:txBody>
          <a:bodyPr/>
          <a:lstStyle/>
          <a:p>
            <a:r>
              <a:rPr lang="en-US" altLang="ko-KR" dirty="0"/>
              <a:t>1. 3</a:t>
            </a:r>
            <a:r>
              <a:rPr lang="ko-KR" altLang="en-US" dirty="0"/>
              <a:t>정규형을 만족해야 한다</a:t>
            </a:r>
            <a:r>
              <a:rPr lang="en-US" altLang="ko-KR" dirty="0"/>
              <a:t>.</a:t>
            </a:r>
          </a:p>
          <a:p>
            <a:r>
              <a:rPr lang="en-US" altLang="ko-KR" dirty="0"/>
              <a:t>2. </a:t>
            </a:r>
            <a:r>
              <a:rPr lang="ko-KR" altLang="en-US" dirty="0"/>
              <a:t>모든 결정자가 </a:t>
            </a:r>
            <a:r>
              <a:rPr lang="ko-KR" altLang="en-US" dirty="0" err="1"/>
              <a:t>후보키</a:t>
            </a:r>
            <a:r>
              <a:rPr lang="ko-KR" altLang="en-US" dirty="0"/>
              <a:t> 집합에 속해야 한다</a:t>
            </a:r>
            <a:r>
              <a:rPr lang="en-US" altLang="ko-KR" dirty="0"/>
              <a:t>.</a:t>
            </a:r>
            <a:endParaRPr lang="ko-KR" altLang="en-US" dirty="0"/>
          </a:p>
        </p:txBody>
      </p:sp>
    </p:spTree>
    <p:extLst>
      <p:ext uri="{BB962C8B-B14F-4D97-AF65-F5344CB8AC3E}">
        <p14:creationId xmlns:p14="http://schemas.microsoft.com/office/powerpoint/2010/main" val="106157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0A2F64-308A-B9A0-7AA6-FEEB53ACE4E7}"/>
              </a:ext>
            </a:extLst>
          </p:cNvPr>
          <p:cNvSpPr>
            <a:spLocks noGrp="1"/>
          </p:cNvSpPr>
          <p:nvPr>
            <p:ph type="title"/>
          </p:nvPr>
        </p:nvSpPr>
        <p:spPr/>
        <p:txBody>
          <a:bodyPr/>
          <a:lstStyle/>
          <a:p>
            <a:r>
              <a:rPr lang="en-US" altLang="ko-KR" dirty="0" err="1"/>
              <a:t>tbl_admin</a:t>
            </a:r>
            <a:endParaRPr lang="ko-KR" altLang="en-US" dirty="0"/>
          </a:p>
        </p:txBody>
      </p:sp>
      <p:sp>
        <p:nvSpPr>
          <p:cNvPr id="3" name="내용 개체 틀 2">
            <a:extLst>
              <a:ext uri="{FF2B5EF4-FFF2-40B4-BE49-F238E27FC236}">
                <a16:creationId xmlns:a16="http://schemas.microsoft.com/office/drawing/2014/main" id="{2EF819C7-0511-3E1A-B836-24A36C6E5319}"/>
              </a:ext>
            </a:extLst>
          </p:cNvPr>
          <p:cNvSpPr>
            <a:spLocks noGrp="1"/>
          </p:cNvSpPr>
          <p:nvPr>
            <p:ph idx="1"/>
          </p:nvPr>
        </p:nvSpPr>
        <p:spPr/>
        <p:txBody>
          <a:bodyPr>
            <a:normAutofit fontScale="47500" lnSpcReduction="20000"/>
          </a:bodyPr>
          <a:lstStyle/>
          <a:p>
            <a:r>
              <a:rPr lang="en-US" altLang="ko-KR" dirty="0"/>
              <a:t>drop table </a:t>
            </a:r>
            <a:r>
              <a:rPr lang="en-US" altLang="ko-KR" dirty="0" err="1"/>
              <a:t>tbl_admin</a:t>
            </a:r>
            <a:r>
              <a:rPr lang="en-US" altLang="ko-KR" dirty="0"/>
              <a:t>;</a:t>
            </a:r>
          </a:p>
          <a:p>
            <a:endParaRPr lang="en-US" altLang="ko-KR" dirty="0"/>
          </a:p>
          <a:p>
            <a:endParaRPr lang="en-US" altLang="ko-KR" dirty="0"/>
          </a:p>
          <a:p>
            <a:r>
              <a:rPr lang="en-US" altLang="ko-KR" dirty="0"/>
              <a:t>CREATE TABLE `</a:t>
            </a:r>
            <a:r>
              <a:rPr lang="en-US" altLang="ko-KR" dirty="0" err="1"/>
              <a:t>tbl_admin</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user_id</a:t>
            </a:r>
            <a:r>
              <a:rPr lang="en-US" altLang="ko-KR" dirty="0"/>
              <a:t>` VARCHAR(50) NOT NULL COLLATE 'utf8mb3_general_ci',</a:t>
            </a:r>
          </a:p>
          <a:p>
            <a:r>
              <a:rPr lang="en-US" altLang="ko-KR" dirty="0"/>
              <a:t>	`passwd` VARCHAR(100) NOT NULL COLLATE 'utf8mb3_general_ci',</a:t>
            </a:r>
          </a:p>
          <a:p>
            <a:r>
              <a:rPr lang="en-US" altLang="ko-KR" dirty="0"/>
              <a:t>	`name` VARCHAR(50) NOT NULL COLLATE 'utf8mb3_general_ci',</a:t>
            </a:r>
          </a:p>
          <a:p>
            <a:r>
              <a:rPr lang="en-US" altLang="ko-KR" dirty="0"/>
              <a:t>	INDEX `tbl_admin_idx_001`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AUTO_INCREMENT=90000000</a:t>
            </a:r>
          </a:p>
          <a:p>
            <a:r>
              <a:rPr lang="en-US" altLang="ko-KR" dirty="0"/>
              <a:t>;</a:t>
            </a:r>
          </a:p>
          <a:p>
            <a:endParaRPr lang="en-US" altLang="ko-KR" dirty="0"/>
          </a:p>
          <a:p>
            <a:r>
              <a:rPr lang="en-US" altLang="ko-KR" dirty="0"/>
              <a:t>insert into </a:t>
            </a:r>
            <a:r>
              <a:rPr lang="en-US" altLang="ko-KR" dirty="0" err="1"/>
              <a:t>tbl_admin</a:t>
            </a:r>
            <a:r>
              <a:rPr lang="en-US" altLang="ko-KR" dirty="0"/>
              <a:t> (</a:t>
            </a:r>
            <a:r>
              <a:rPr lang="en-US" altLang="ko-KR" dirty="0" err="1"/>
              <a:t>user_id</a:t>
            </a:r>
            <a:r>
              <a:rPr lang="en-US" altLang="ko-KR" dirty="0"/>
              <a:t>, passwd, name) values ('admin@gmail.com', '</a:t>
            </a:r>
            <a:r>
              <a:rPr lang="en-US" altLang="ko-KR" dirty="0" err="1"/>
              <a:t>aaaa</a:t>
            </a:r>
            <a:r>
              <a:rPr lang="en-US" altLang="ko-KR" dirty="0"/>
              <a:t>', '</a:t>
            </a:r>
            <a:r>
              <a:rPr lang="ko-KR" altLang="en-US" dirty="0"/>
              <a:t>관리자</a:t>
            </a:r>
            <a:r>
              <a:rPr lang="en-US" altLang="ko-KR" dirty="0"/>
              <a:t>');</a:t>
            </a:r>
            <a:endParaRPr lang="ko-KR" altLang="en-US" dirty="0"/>
          </a:p>
        </p:txBody>
      </p:sp>
    </p:spTree>
    <p:extLst>
      <p:ext uri="{BB962C8B-B14F-4D97-AF65-F5344CB8AC3E}">
        <p14:creationId xmlns:p14="http://schemas.microsoft.com/office/powerpoint/2010/main" val="636792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2CB028-2C9E-DBE0-528C-8C3EA37DF9DF}"/>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8DD98D9C-543E-022C-91AD-4DB116A7465D}"/>
              </a:ext>
            </a:extLst>
          </p:cNvPr>
          <p:cNvSpPr>
            <a:spLocks noGrp="1"/>
          </p:cNvSpPr>
          <p:nvPr>
            <p:ph idx="1"/>
          </p:nvPr>
        </p:nvSpPr>
        <p:spPr/>
        <p:txBody>
          <a:bodyPr>
            <a:normAutofit fontScale="85000" lnSpcReduction="20000"/>
          </a:bodyPr>
          <a:lstStyle/>
          <a:p>
            <a:pPr>
              <a:lnSpc>
                <a:spcPct val="150000"/>
              </a:lnSpc>
            </a:pPr>
            <a:r>
              <a:rPr lang="ko-KR" altLang="en-US" dirty="0"/>
              <a:t>쪽에 가깝고</a:t>
            </a:r>
            <a:r>
              <a:rPr lang="en-US" altLang="ko-KR" dirty="0"/>
              <a:t>, </a:t>
            </a:r>
            <a:r>
              <a:rPr lang="ko-KR" altLang="en-US" dirty="0" err="1"/>
              <a:t>클라이언드</a:t>
            </a:r>
            <a:r>
              <a:rPr lang="ko-KR" altLang="en-US" dirty="0"/>
              <a:t> 사이드 영역이기도 하지만</a:t>
            </a:r>
            <a:r>
              <a:rPr lang="en-US" altLang="ko-KR" dirty="0"/>
              <a:t>, </a:t>
            </a:r>
            <a:r>
              <a:rPr lang="ko-KR" altLang="en-US" dirty="0"/>
              <a:t>프론트 엔드 개발자는 </a:t>
            </a:r>
            <a:r>
              <a:rPr lang="ko-KR" altLang="en-US" dirty="0" err="1"/>
              <a:t>프론트엔드</a:t>
            </a:r>
            <a:r>
              <a:rPr lang="en-US" altLang="ko-KR" dirty="0"/>
              <a:t>, </a:t>
            </a:r>
            <a:r>
              <a:rPr lang="ko-KR" altLang="en-US" dirty="0" err="1"/>
              <a:t>백엔드의</a:t>
            </a:r>
            <a:r>
              <a:rPr lang="ko-KR" altLang="en-US" dirty="0"/>
              <a:t> 완전한 분리 구조를 지향하는 업무스타일의 직군으로서 </a:t>
            </a:r>
            <a:r>
              <a:rPr lang="ko-KR" altLang="en-US" dirty="0" err="1"/>
              <a:t>웹퍼블리셔와</a:t>
            </a:r>
            <a:r>
              <a:rPr lang="ko-KR" altLang="en-US" dirty="0"/>
              <a:t> 같이 인터페이스의 디자인 관점도 있지만</a:t>
            </a:r>
            <a:r>
              <a:rPr lang="en-US" altLang="ko-KR" dirty="0"/>
              <a:t>, </a:t>
            </a:r>
            <a:r>
              <a:rPr lang="ko-KR" altLang="en-US" dirty="0" err="1"/>
              <a:t>웹퍼블리셔와</a:t>
            </a:r>
            <a:r>
              <a:rPr lang="ko-KR" altLang="en-US" dirty="0"/>
              <a:t> 달리 컴포넌트 아키텍처를 지향하며</a:t>
            </a:r>
            <a:r>
              <a:rPr lang="en-US" altLang="ko-KR" dirty="0"/>
              <a:t>, </a:t>
            </a:r>
            <a:r>
              <a:rPr lang="ko-KR" altLang="en-US" dirty="0"/>
              <a:t>이벤트나 서버와 </a:t>
            </a:r>
            <a:r>
              <a:rPr lang="en-US" altLang="ko-KR" dirty="0"/>
              <a:t>API </a:t>
            </a:r>
            <a:r>
              <a:rPr lang="ko-KR" altLang="en-US" dirty="0"/>
              <a:t>통신해서 로직을 어떻게 푸는 관점을 중시한다</a:t>
            </a:r>
            <a:r>
              <a:rPr lang="en-US" altLang="ko-KR" dirty="0"/>
              <a:t>. </a:t>
            </a:r>
            <a:r>
              <a:rPr lang="ko-KR" altLang="en-US" dirty="0" err="1"/>
              <a:t>백엔드</a:t>
            </a:r>
            <a:r>
              <a:rPr lang="ko-KR" altLang="en-US" dirty="0"/>
              <a:t> 개발자도 기존 개발자와 스펙이 조금 다르고</a:t>
            </a:r>
            <a:r>
              <a:rPr lang="en-US" altLang="ko-KR" dirty="0"/>
              <a:t>, </a:t>
            </a:r>
            <a:r>
              <a:rPr lang="ko-KR" altLang="en-US" dirty="0" err="1"/>
              <a:t>백엔드의</a:t>
            </a:r>
            <a:r>
              <a:rPr lang="ko-KR" altLang="en-US" dirty="0"/>
              <a:t> 뷰는 화면개발이 아닌 </a:t>
            </a:r>
            <a:r>
              <a:rPr lang="en-US" altLang="ko-KR" dirty="0"/>
              <a:t>API </a:t>
            </a:r>
            <a:r>
              <a:rPr lang="ko-KR" altLang="en-US" dirty="0"/>
              <a:t>개발이고</a:t>
            </a:r>
            <a:r>
              <a:rPr lang="en-US" altLang="ko-KR" dirty="0"/>
              <a:t>, </a:t>
            </a:r>
            <a:r>
              <a:rPr lang="ko-KR" altLang="en-US" dirty="0" err="1"/>
              <a:t>백엔드</a:t>
            </a:r>
            <a:r>
              <a:rPr lang="ko-KR" altLang="en-US" dirty="0"/>
              <a:t> 인증 처리도 따로 알아야 하며</a:t>
            </a:r>
            <a:r>
              <a:rPr lang="en-US" altLang="ko-KR" dirty="0"/>
              <a:t>, </a:t>
            </a:r>
            <a:endParaRPr lang="ko-KR" altLang="en-US" dirty="0"/>
          </a:p>
        </p:txBody>
      </p:sp>
      <p:pic>
        <p:nvPicPr>
          <p:cNvPr id="4" name="그림 3">
            <a:extLst>
              <a:ext uri="{FF2B5EF4-FFF2-40B4-BE49-F238E27FC236}">
                <a16:creationId xmlns:a16="http://schemas.microsoft.com/office/drawing/2014/main" id="{FE8571FF-A1B9-D471-E5EC-B344B7CFDFED}"/>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2709355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8BCD8F-9B40-3F62-92A2-0381BEB20C31}"/>
              </a:ext>
            </a:extLst>
          </p:cNvPr>
          <p:cNvSpPr>
            <a:spLocks noGrp="1"/>
          </p:cNvSpPr>
          <p:nvPr>
            <p:ph type="title"/>
          </p:nvPr>
        </p:nvSpPr>
        <p:spPr/>
        <p:txBody>
          <a:bodyPr/>
          <a:lstStyle/>
          <a:p>
            <a:r>
              <a:rPr lang="en-US" altLang="ko-KR" dirty="0" err="1"/>
              <a:t>tbl_user</a:t>
            </a:r>
            <a:endParaRPr lang="ko-KR" altLang="en-US" dirty="0"/>
          </a:p>
        </p:txBody>
      </p:sp>
      <p:sp>
        <p:nvSpPr>
          <p:cNvPr id="3" name="내용 개체 틀 2">
            <a:extLst>
              <a:ext uri="{FF2B5EF4-FFF2-40B4-BE49-F238E27FC236}">
                <a16:creationId xmlns:a16="http://schemas.microsoft.com/office/drawing/2014/main" id="{321B9B10-AAE5-07B7-4DDB-D4BB76B6BEF1}"/>
              </a:ext>
            </a:extLst>
          </p:cNvPr>
          <p:cNvSpPr>
            <a:spLocks noGrp="1"/>
          </p:cNvSpPr>
          <p:nvPr>
            <p:ph idx="1"/>
          </p:nvPr>
        </p:nvSpPr>
        <p:spPr/>
        <p:txBody>
          <a:bodyPr>
            <a:noAutofit/>
          </a:bodyPr>
          <a:lstStyle/>
          <a:p>
            <a:pPr>
              <a:lnSpc>
                <a:spcPct val="100000"/>
              </a:lnSpc>
            </a:pPr>
            <a:r>
              <a:rPr lang="en-US" altLang="ko-KR" sz="1100" dirty="0"/>
              <a:t>drop table </a:t>
            </a:r>
            <a:r>
              <a:rPr lang="en-US" altLang="ko-KR" sz="1100" dirty="0" err="1"/>
              <a:t>tbl_user</a:t>
            </a:r>
            <a:r>
              <a:rPr lang="en-US" altLang="ko-KR" sz="1100" dirty="0"/>
              <a:t>;</a:t>
            </a:r>
          </a:p>
          <a:p>
            <a:pPr>
              <a:lnSpc>
                <a:spcPct val="100000"/>
              </a:lnSpc>
            </a:pPr>
            <a:r>
              <a:rPr lang="en-US" altLang="ko-KR" sz="1100" dirty="0"/>
              <a:t>CREATE TABLE `</a:t>
            </a:r>
            <a:r>
              <a:rPr lang="en-US" altLang="ko-KR" sz="1100" dirty="0" err="1"/>
              <a:t>tbl_user</a:t>
            </a:r>
            <a:r>
              <a:rPr lang="en-US" altLang="ko-KR" sz="1100" dirty="0"/>
              <a:t>` (</a:t>
            </a:r>
          </a:p>
          <a:p>
            <a:pPr>
              <a:lnSpc>
                <a:spcPct val="100000"/>
              </a:lnSpc>
            </a:pPr>
            <a:r>
              <a:rPr lang="en-US" altLang="ko-KR" sz="1100" dirty="0"/>
              <a:t>	`</a:t>
            </a:r>
            <a:r>
              <a:rPr lang="en-US" altLang="ko-KR" sz="1100" dirty="0" err="1"/>
              <a:t>idx</a:t>
            </a:r>
            <a:r>
              <a:rPr lang="en-US" altLang="ko-KR" sz="1100" dirty="0"/>
              <a:t>` INT(11) NOT NULL AUTO_INCREMENT,</a:t>
            </a:r>
          </a:p>
          <a:p>
            <a:pPr>
              <a:lnSpc>
                <a:spcPct val="100000"/>
              </a:lnSpc>
            </a:pPr>
            <a:r>
              <a:rPr lang="en-US" altLang="ko-KR" sz="1100" dirty="0"/>
              <a:t>	`</a:t>
            </a:r>
            <a:r>
              <a:rPr lang="en-US" altLang="ko-KR" sz="1100" dirty="0" err="1"/>
              <a:t>user_id</a:t>
            </a:r>
            <a:r>
              <a:rPr lang="en-US" altLang="ko-KR" sz="1100" dirty="0"/>
              <a:t>` VARCHAR(50) NOT NULL COLLATE 'utf8mb3_general_ci',</a:t>
            </a:r>
          </a:p>
          <a:p>
            <a:pPr>
              <a:lnSpc>
                <a:spcPct val="100000"/>
              </a:lnSpc>
            </a:pPr>
            <a:r>
              <a:rPr lang="en-US" altLang="ko-KR" sz="1100" dirty="0"/>
              <a:t>	`passwd` VARCHAR(100) NOT NULL COLLATE 'utf8mb3_general_ci',</a:t>
            </a:r>
          </a:p>
          <a:p>
            <a:pPr>
              <a:lnSpc>
                <a:spcPct val="100000"/>
              </a:lnSpc>
            </a:pPr>
            <a:r>
              <a:rPr lang="en-US" altLang="ko-KR" sz="1100" dirty="0"/>
              <a:t>	`name` VARCHAR(50) NOT NULL COLLATE 'utf8mb3_general_ci',</a:t>
            </a:r>
          </a:p>
          <a:p>
            <a:pPr>
              <a:lnSpc>
                <a:spcPct val="100000"/>
              </a:lnSpc>
            </a:pPr>
            <a:r>
              <a:rPr lang="en-US" altLang="ko-KR" sz="1100" dirty="0"/>
              <a:t>	`birth` INT(11) NULL DEFAULT NULL,</a:t>
            </a:r>
          </a:p>
          <a:p>
            <a:pPr>
              <a:lnSpc>
                <a:spcPct val="100000"/>
              </a:lnSpc>
            </a:pPr>
            <a:r>
              <a:rPr lang="en-US" altLang="ko-KR" sz="1100" dirty="0"/>
              <a:t>	`</a:t>
            </a:r>
            <a:r>
              <a:rPr lang="en-US" altLang="ko-KR" sz="1100" dirty="0" err="1"/>
              <a:t>addr</a:t>
            </a:r>
            <a:r>
              <a:rPr lang="en-US" altLang="ko-KR" sz="1100" dirty="0"/>
              <a:t>` VARCHAR(100) NOT NULL COLLATE 'utf8mb3_general_ci',</a:t>
            </a:r>
          </a:p>
          <a:p>
            <a:pPr>
              <a:lnSpc>
                <a:spcPct val="100000"/>
              </a:lnSpc>
            </a:pPr>
            <a:r>
              <a:rPr lang="en-US" altLang="ko-KR" sz="1100" dirty="0"/>
              <a:t>	`</a:t>
            </a:r>
            <a:r>
              <a:rPr lang="en-US" altLang="ko-KR" sz="1100" dirty="0" err="1"/>
              <a:t>tel</a:t>
            </a:r>
            <a:r>
              <a:rPr lang="en-US" altLang="ko-KR" sz="1100" dirty="0"/>
              <a:t>` VARCHAR(50) NOT NULL COLLATE 'utf8mb3_general_ci',</a:t>
            </a:r>
          </a:p>
          <a:p>
            <a:pPr>
              <a:lnSpc>
                <a:spcPct val="100000"/>
              </a:lnSpc>
            </a:pPr>
            <a:r>
              <a:rPr lang="en-US" altLang="ko-KR" sz="1100" dirty="0"/>
              <a:t>	`grade` INT(11) NOT NULL DEFAULT '0',</a:t>
            </a:r>
          </a:p>
          <a:p>
            <a:pPr>
              <a:lnSpc>
                <a:spcPct val="100000"/>
              </a:lnSpc>
            </a:pPr>
            <a:r>
              <a:rPr lang="en-US" altLang="ko-KR" sz="1100" dirty="0"/>
              <a:t>	`point` INT(11) NULL DEFAULT '0',</a:t>
            </a:r>
          </a:p>
          <a:p>
            <a:pPr>
              <a:lnSpc>
                <a:spcPct val="100000"/>
              </a:lnSpc>
            </a:pPr>
            <a:r>
              <a:rPr lang="en-US" altLang="ko-KR" sz="1100" dirty="0"/>
              <a:t>	INDEX `tbl_user_idx01` (`</a:t>
            </a:r>
            <a:r>
              <a:rPr lang="en-US" altLang="ko-KR" sz="1100" dirty="0" err="1"/>
              <a:t>idx</a:t>
            </a:r>
            <a:r>
              <a:rPr lang="en-US" altLang="ko-KR" sz="1100" dirty="0"/>
              <a:t>`) USING BTREE</a:t>
            </a:r>
          </a:p>
          <a:p>
            <a:pPr>
              <a:lnSpc>
                <a:spcPct val="100000"/>
              </a:lnSpc>
            </a:pPr>
            <a:r>
              <a:rPr lang="en-US" altLang="ko-KR" sz="1100" dirty="0"/>
              <a:t>)</a:t>
            </a:r>
          </a:p>
          <a:p>
            <a:pPr>
              <a:lnSpc>
                <a:spcPct val="100000"/>
              </a:lnSpc>
            </a:pPr>
            <a:r>
              <a:rPr lang="en-US" altLang="ko-KR" sz="1100" dirty="0"/>
              <a:t>COLLATE='utf8mb3_general_ci'</a:t>
            </a:r>
          </a:p>
          <a:p>
            <a:pPr>
              <a:lnSpc>
                <a:spcPct val="100000"/>
              </a:lnSpc>
            </a:pPr>
            <a:r>
              <a:rPr lang="en-US" altLang="ko-KR" sz="1100" dirty="0"/>
              <a:t>ENGINE=</a:t>
            </a:r>
            <a:r>
              <a:rPr lang="en-US" altLang="ko-KR" sz="1100" dirty="0" err="1"/>
              <a:t>InnoDB</a:t>
            </a:r>
            <a:endParaRPr lang="en-US" altLang="ko-KR" sz="1100" dirty="0"/>
          </a:p>
          <a:p>
            <a:pPr>
              <a:lnSpc>
                <a:spcPct val="100000"/>
              </a:lnSpc>
            </a:pPr>
            <a:r>
              <a:rPr lang="en-US" altLang="ko-KR" sz="1100" dirty="0"/>
              <a:t>AUTO_INCREMENT=20000000;</a:t>
            </a:r>
          </a:p>
          <a:p>
            <a:pPr>
              <a:lnSpc>
                <a:spcPct val="100000"/>
              </a:lnSpc>
            </a:pPr>
            <a:r>
              <a:rPr lang="en-US" altLang="ko-KR" sz="1100" dirty="0"/>
              <a:t>CREATE UNIQUE INDEX `tbl_user_idx_001` ON `</a:t>
            </a:r>
            <a:r>
              <a:rPr lang="en-US" altLang="ko-KR" sz="1100" dirty="0" err="1"/>
              <a:t>tbl_user</a:t>
            </a:r>
            <a:r>
              <a:rPr lang="en-US" altLang="ko-KR" sz="1100" dirty="0"/>
              <a:t>` (`</a:t>
            </a:r>
            <a:r>
              <a:rPr lang="en-US" altLang="ko-KR" sz="1100" dirty="0" err="1"/>
              <a:t>user_id</a:t>
            </a:r>
            <a:r>
              <a:rPr lang="en-US" altLang="ko-KR" sz="1100" dirty="0"/>
              <a:t>`); </a:t>
            </a:r>
          </a:p>
          <a:p>
            <a:pPr>
              <a:lnSpc>
                <a:spcPct val="100000"/>
              </a:lnSpc>
            </a:pPr>
            <a:endParaRPr lang="en-US" altLang="ko-KR" sz="1100" dirty="0"/>
          </a:p>
          <a:p>
            <a:pPr>
              <a:lnSpc>
                <a:spcPct val="100000"/>
              </a:lnSpc>
            </a:pPr>
            <a:r>
              <a:rPr lang="en-US" altLang="ko-KR" sz="1100" dirty="0"/>
              <a:t>insert into </a:t>
            </a:r>
            <a:r>
              <a:rPr lang="en-US" altLang="ko-KR" sz="1100" dirty="0" err="1"/>
              <a:t>tbl_user</a:t>
            </a:r>
            <a:r>
              <a:rPr lang="en-US" altLang="ko-KR" sz="1100" dirty="0"/>
              <a:t> (</a:t>
            </a:r>
            <a:r>
              <a:rPr lang="en-US" altLang="ko-KR" sz="1100" dirty="0" err="1"/>
              <a:t>user_id</a:t>
            </a:r>
            <a:r>
              <a:rPr lang="en-US" altLang="ko-KR" sz="1100" dirty="0"/>
              <a:t>, passwd, name, birth, </a:t>
            </a:r>
            <a:r>
              <a:rPr lang="en-US" altLang="ko-KR" sz="1100" dirty="0" err="1"/>
              <a:t>tel</a:t>
            </a:r>
            <a:r>
              <a:rPr lang="en-US" altLang="ko-KR" sz="1100" dirty="0"/>
              <a:t>) </a:t>
            </a:r>
          </a:p>
          <a:p>
            <a:pPr>
              <a:lnSpc>
                <a:spcPct val="100000"/>
              </a:lnSpc>
            </a:pPr>
            <a:r>
              <a:rPr lang="en-US" altLang="ko-KR" sz="1100" dirty="0"/>
              <a:t>values ('imharoc@gmail.com', '12345678', '</a:t>
            </a:r>
            <a:r>
              <a:rPr lang="ko-KR" altLang="en-US" sz="1100" dirty="0"/>
              <a:t>이윤석</a:t>
            </a:r>
            <a:r>
              <a:rPr lang="en-US" altLang="ko-KR" sz="1100" dirty="0"/>
              <a:t>', '19690705', '010-4901-1790');</a:t>
            </a:r>
          </a:p>
          <a:p>
            <a:pPr>
              <a:lnSpc>
                <a:spcPct val="100000"/>
              </a:lnSpc>
            </a:pPr>
            <a:endParaRPr lang="en-US" altLang="ko-KR" sz="1100" dirty="0"/>
          </a:p>
          <a:p>
            <a:pPr>
              <a:lnSpc>
                <a:spcPct val="100000"/>
              </a:lnSpc>
            </a:pPr>
            <a:endParaRPr lang="en-US" altLang="ko-KR" sz="1100" dirty="0"/>
          </a:p>
          <a:p>
            <a:pPr>
              <a:lnSpc>
                <a:spcPct val="100000"/>
              </a:lnSpc>
            </a:pPr>
            <a:r>
              <a:rPr lang="en-US" altLang="ko-KR" sz="1100" dirty="0"/>
              <a:t>SELECT * FROM </a:t>
            </a:r>
            <a:r>
              <a:rPr lang="en-US" altLang="ko-KR" sz="1100" dirty="0" err="1"/>
              <a:t>tbl_user</a:t>
            </a:r>
            <a:r>
              <a:rPr lang="en-US" altLang="ko-KR" sz="1100" dirty="0"/>
              <a:t>;</a:t>
            </a:r>
            <a:endParaRPr lang="ko-KR" altLang="en-US" sz="1100" dirty="0"/>
          </a:p>
        </p:txBody>
      </p:sp>
    </p:spTree>
    <p:extLst>
      <p:ext uri="{BB962C8B-B14F-4D97-AF65-F5344CB8AC3E}">
        <p14:creationId xmlns:p14="http://schemas.microsoft.com/office/powerpoint/2010/main" val="1212587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9BC13D-0524-F45E-F935-8663317F3AAC}"/>
              </a:ext>
            </a:extLst>
          </p:cNvPr>
          <p:cNvSpPr>
            <a:spLocks noGrp="1"/>
          </p:cNvSpPr>
          <p:nvPr>
            <p:ph type="title"/>
          </p:nvPr>
        </p:nvSpPr>
        <p:spPr/>
        <p:txBody>
          <a:bodyPr/>
          <a:lstStyle/>
          <a:p>
            <a:r>
              <a:rPr lang="en-US" altLang="ko-KR" dirty="0" err="1"/>
              <a:t>tbl_goods</a:t>
            </a:r>
            <a:endParaRPr lang="ko-KR" altLang="en-US" dirty="0"/>
          </a:p>
        </p:txBody>
      </p:sp>
      <p:sp>
        <p:nvSpPr>
          <p:cNvPr id="3" name="내용 개체 틀 2">
            <a:extLst>
              <a:ext uri="{FF2B5EF4-FFF2-40B4-BE49-F238E27FC236}">
                <a16:creationId xmlns:a16="http://schemas.microsoft.com/office/drawing/2014/main" id="{2D160002-ACB7-A755-0F8C-9195B7CFFE3F}"/>
              </a:ext>
            </a:extLst>
          </p:cNvPr>
          <p:cNvSpPr>
            <a:spLocks noGrp="1"/>
          </p:cNvSpPr>
          <p:nvPr>
            <p:ph idx="1"/>
          </p:nvPr>
        </p:nvSpPr>
        <p:spPr/>
        <p:txBody>
          <a:bodyPr>
            <a:normAutofit fontScale="55000" lnSpcReduction="20000"/>
          </a:bodyPr>
          <a:lstStyle/>
          <a:p>
            <a:r>
              <a:rPr lang="en-US" altLang="ko-KR" dirty="0"/>
              <a:t>drop table </a:t>
            </a:r>
            <a:r>
              <a:rPr lang="en-US" altLang="ko-KR" dirty="0" err="1"/>
              <a:t>tbl_goods</a:t>
            </a:r>
            <a:r>
              <a:rPr lang="en-US" altLang="ko-KR" dirty="0"/>
              <a:t>;</a:t>
            </a:r>
          </a:p>
          <a:p>
            <a:endParaRPr lang="en-US" altLang="ko-KR" dirty="0"/>
          </a:p>
          <a:p>
            <a:r>
              <a:rPr lang="en-US" altLang="ko-KR" dirty="0"/>
              <a:t>CREATE TABLE `</a:t>
            </a:r>
            <a:r>
              <a:rPr lang="en-US" altLang="ko-KR" dirty="0" err="1"/>
              <a:t>tbl_goods</a:t>
            </a:r>
            <a:r>
              <a:rPr lang="en-US" altLang="ko-KR" dirty="0"/>
              <a:t>` (</a:t>
            </a:r>
          </a:p>
          <a:p>
            <a:r>
              <a:rPr lang="en-US" altLang="ko-KR" dirty="0"/>
              <a:t>	`IDX` INT(11) NOT NULL AUTO_INCREMENT,</a:t>
            </a:r>
          </a:p>
          <a:p>
            <a:r>
              <a:rPr lang="en-US" altLang="ko-KR" dirty="0"/>
              <a:t>	`NAME` VARCHAR(100) NOT NULL,</a:t>
            </a:r>
          </a:p>
          <a:p>
            <a:r>
              <a:rPr lang="en-US" altLang="ko-KR" dirty="0"/>
              <a:t>    `THUMBNAIL` VARCHAR(100) NOT NULL,</a:t>
            </a:r>
          </a:p>
          <a:p>
            <a:r>
              <a:rPr lang="en-US" altLang="ko-KR" dirty="0"/>
              <a:t>	`quantity` INT(11) NOT NULL DEFAULT '0',</a:t>
            </a:r>
          </a:p>
          <a:p>
            <a:r>
              <a:rPr lang="en-US" altLang="ko-KR" dirty="0"/>
              <a:t>	`PRICE` INT(11) NOT NULL DEFAULT '0',</a:t>
            </a:r>
          </a:p>
          <a:p>
            <a:r>
              <a:rPr lang="en-US" altLang="ko-KR" dirty="0"/>
              <a:t>	`</a:t>
            </a:r>
            <a:r>
              <a:rPr lang="en-US" altLang="ko-KR" dirty="0" err="1"/>
              <a:t>company_idx</a:t>
            </a:r>
            <a:r>
              <a:rPr lang="en-US" altLang="ko-KR" dirty="0"/>
              <a:t>` INT(11) NOT NULL DEFAULT '0',</a:t>
            </a:r>
          </a:p>
          <a:p>
            <a:r>
              <a:rPr lang="en-US" altLang="ko-KR" dirty="0"/>
              <a:t>	INDEX `tbl_goods_idx1` (`IDX`) USING BTREE</a:t>
            </a:r>
          </a:p>
          <a:p>
            <a:r>
              <a:rPr lang="en-US" altLang="ko-KR" dirty="0"/>
              <a:t>)</a:t>
            </a:r>
          </a:p>
          <a:p>
            <a:r>
              <a:rPr lang="en-US" altLang="ko-KR" dirty="0"/>
              <a:t>ENGINE=</a:t>
            </a:r>
            <a:r>
              <a:rPr lang="en-US" altLang="ko-KR" dirty="0" err="1"/>
              <a:t>InnoDB</a:t>
            </a:r>
            <a:endParaRPr lang="en-US" altLang="ko-KR" dirty="0"/>
          </a:p>
          <a:p>
            <a:r>
              <a:rPr lang="en-US" altLang="ko-KR" dirty="0"/>
              <a:t>AUTO_INCREMENT=10000000</a:t>
            </a:r>
          </a:p>
          <a:p>
            <a:r>
              <a:rPr lang="en-US" altLang="ko-KR" dirty="0"/>
              <a:t>;</a:t>
            </a:r>
            <a:endParaRPr lang="ko-KR" altLang="en-US" dirty="0"/>
          </a:p>
        </p:txBody>
      </p:sp>
    </p:spTree>
    <p:extLst>
      <p:ext uri="{BB962C8B-B14F-4D97-AF65-F5344CB8AC3E}">
        <p14:creationId xmlns:p14="http://schemas.microsoft.com/office/powerpoint/2010/main" val="2816281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FF687-0EC7-6447-E710-A4221C7DEBB4}"/>
              </a:ext>
            </a:extLst>
          </p:cNvPr>
          <p:cNvSpPr>
            <a:spLocks noGrp="1"/>
          </p:cNvSpPr>
          <p:nvPr>
            <p:ph type="title"/>
          </p:nvPr>
        </p:nvSpPr>
        <p:spPr/>
        <p:txBody>
          <a:bodyPr/>
          <a:lstStyle/>
          <a:p>
            <a:r>
              <a:rPr lang="en-US" altLang="ko-KR" dirty="0" err="1"/>
              <a:t>tbl_order</a:t>
            </a:r>
            <a:endParaRPr lang="ko-KR" altLang="en-US" dirty="0"/>
          </a:p>
        </p:txBody>
      </p:sp>
      <p:sp>
        <p:nvSpPr>
          <p:cNvPr id="3" name="내용 개체 틀 2">
            <a:extLst>
              <a:ext uri="{FF2B5EF4-FFF2-40B4-BE49-F238E27FC236}">
                <a16:creationId xmlns:a16="http://schemas.microsoft.com/office/drawing/2014/main" id="{C1782D06-6703-98BF-9843-72AD7E5ACBB8}"/>
              </a:ext>
            </a:extLst>
          </p:cNvPr>
          <p:cNvSpPr>
            <a:spLocks noGrp="1"/>
          </p:cNvSpPr>
          <p:nvPr>
            <p:ph idx="1"/>
          </p:nvPr>
        </p:nvSpPr>
        <p:spPr/>
        <p:txBody>
          <a:bodyPr>
            <a:normAutofit fontScale="55000" lnSpcReduction="20000"/>
          </a:bodyPr>
          <a:lstStyle/>
          <a:p>
            <a:r>
              <a:rPr lang="en-US" altLang="ko-KR" dirty="0"/>
              <a:t>drop table </a:t>
            </a:r>
            <a:r>
              <a:rPr lang="en-US" altLang="ko-KR" dirty="0" err="1"/>
              <a:t>tbl_order</a:t>
            </a:r>
            <a:r>
              <a:rPr lang="en-US" altLang="ko-KR" dirty="0"/>
              <a:t>;</a:t>
            </a:r>
          </a:p>
          <a:p>
            <a:endParaRPr lang="en-US" altLang="ko-KR" dirty="0"/>
          </a:p>
          <a:p>
            <a:r>
              <a:rPr lang="en-US" altLang="ko-KR" dirty="0"/>
              <a:t>CREATE TABLE `</a:t>
            </a:r>
            <a:r>
              <a:rPr lang="en-US" altLang="ko-KR" dirty="0" err="1"/>
              <a:t>tbl_order</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user_idx</a:t>
            </a:r>
            <a:r>
              <a:rPr lang="en-US" altLang="ko-KR" dirty="0"/>
              <a:t>` INT(11) NOT NULL,</a:t>
            </a:r>
          </a:p>
          <a:p>
            <a:r>
              <a:rPr lang="en-US" altLang="ko-KR" dirty="0"/>
              <a:t>	`</a:t>
            </a:r>
            <a:r>
              <a:rPr lang="en-US" altLang="ko-KR" dirty="0" err="1"/>
              <a:t>addr</a:t>
            </a:r>
            <a:r>
              <a:rPr lang="en-US" altLang="ko-KR" dirty="0"/>
              <a:t>` VARCHAR(100) NOT NULL DEFAULT '0' COLLATE 'utf8mb3_general_ci',</a:t>
            </a:r>
          </a:p>
          <a:p>
            <a:r>
              <a:rPr lang="en-US" altLang="ko-KR" dirty="0"/>
              <a:t>	`</a:t>
            </a:r>
            <a:r>
              <a:rPr lang="en-US" altLang="ko-KR" dirty="0" err="1"/>
              <a:t>total_price</a:t>
            </a:r>
            <a:r>
              <a:rPr lang="en-US" altLang="ko-KR" dirty="0"/>
              <a:t>` INT(11) NOT NULL DEFAULT '0',</a:t>
            </a:r>
          </a:p>
          <a:p>
            <a:r>
              <a:rPr lang="en-US" altLang="ko-KR" dirty="0"/>
              <a:t>	`</a:t>
            </a:r>
            <a:r>
              <a:rPr lang="en-US" altLang="ko-KR" dirty="0" err="1"/>
              <a:t>order_date</a:t>
            </a:r>
            <a:r>
              <a:rPr lang="en-US" altLang="ko-KR" dirty="0"/>
              <a:t>` DATETIME NOT NULL DEFAULT </a:t>
            </a:r>
            <a:r>
              <a:rPr lang="en-US" altLang="ko-KR" dirty="0" err="1"/>
              <a:t>current_timestamp</a:t>
            </a:r>
            <a:r>
              <a:rPr lang="en-US" altLang="ko-KR" dirty="0"/>
              <a:t>(),</a:t>
            </a:r>
          </a:p>
          <a:p>
            <a:r>
              <a:rPr lang="en-US" altLang="ko-KR" dirty="0"/>
              <a:t>	INDEX `tbl_order_idx001`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AUTO_INCREMENT=30000000</a:t>
            </a:r>
          </a:p>
          <a:p>
            <a:r>
              <a:rPr lang="en-US" altLang="ko-KR" dirty="0"/>
              <a:t>;</a:t>
            </a:r>
          </a:p>
          <a:p>
            <a:endParaRPr lang="ko-KR" altLang="en-US" dirty="0"/>
          </a:p>
        </p:txBody>
      </p:sp>
    </p:spTree>
    <p:extLst>
      <p:ext uri="{BB962C8B-B14F-4D97-AF65-F5344CB8AC3E}">
        <p14:creationId xmlns:p14="http://schemas.microsoft.com/office/powerpoint/2010/main" val="2620374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8D187-AC0A-E6F8-260D-48D7A433A460}"/>
              </a:ext>
            </a:extLst>
          </p:cNvPr>
          <p:cNvSpPr>
            <a:spLocks noGrp="1"/>
          </p:cNvSpPr>
          <p:nvPr>
            <p:ph type="title"/>
          </p:nvPr>
        </p:nvSpPr>
        <p:spPr/>
        <p:txBody>
          <a:bodyPr/>
          <a:lstStyle/>
          <a:p>
            <a:r>
              <a:rPr lang="en-US" altLang="ko-KR" dirty="0" err="1"/>
              <a:t>tbl_order_goods</a:t>
            </a:r>
            <a:endParaRPr lang="ko-KR" altLang="en-US" dirty="0"/>
          </a:p>
        </p:txBody>
      </p:sp>
      <p:sp>
        <p:nvSpPr>
          <p:cNvPr id="3" name="내용 개체 틀 2">
            <a:extLst>
              <a:ext uri="{FF2B5EF4-FFF2-40B4-BE49-F238E27FC236}">
                <a16:creationId xmlns:a16="http://schemas.microsoft.com/office/drawing/2014/main" id="{FD6F2E10-902D-4F23-1243-42FB02CBF076}"/>
              </a:ext>
            </a:extLst>
          </p:cNvPr>
          <p:cNvSpPr>
            <a:spLocks noGrp="1"/>
          </p:cNvSpPr>
          <p:nvPr>
            <p:ph idx="1"/>
          </p:nvPr>
        </p:nvSpPr>
        <p:spPr/>
        <p:txBody>
          <a:bodyPr>
            <a:normAutofit fontScale="55000" lnSpcReduction="20000"/>
          </a:bodyPr>
          <a:lstStyle/>
          <a:p>
            <a:r>
              <a:rPr lang="en-US" altLang="ko-KR" dirty="0"/>
              <a:t>drop table </a:t>
            </a:r>
            <a:r>
              <a:rPr lang="en-US" altLang="ko-KR" dirty="0" err="1"/>
              <a:t>tbl_order_goods</a:t>
            </a:r>
            <a:r>
              <a:rPr lang="en-US" altLang="ko-KR" dirty="0"/>
              <a:t>;</a:t>
            </a:r>
          </a:p>
          <a:p>
            <a:endParaRPr lang="en-US" altLang="ko-KR" dirty="0"/>
          </a:p>
          <a:p>
            <a:r>
              <a:rPr lang="en-US" altLang="ko-KR" dirty="0"/>
              <a:t>CREATE TABLE `</a:t>
            </a:r>
            <a:r>
              <a:rPr lang="en-US" altLang="ko-KR" dirty="0" err="1"/>
              <a:t>tbl_order_goods</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goods_idx</a:t>
            </a:r>
            <a:r>
              <a:rPr lang="en-US" altLang="ko-KR" dirty="0"/>
              <a:t>` INT(11) NOT NULL DEFAULT '0',</a:t>
            </a:r>
          </a:p>
          <a:p>
            <a:r>
              <a:rPr lang="en-US" altLang="ko-KR" dirty="0"/>
              <a:t>	`</a:t>
            </a:r>
            <a:r>
              <a:rPr lang="en-US" altLang="ko-KR" dirty="0" err="1"/>
              <a:t>order_idx</a:t>
            </a:r>
            <a:r>
              <a:rPr lang="en-US" altLang="ko-KR" dirty="0"/>
              <a:t>` INT(11) NOT NULL DEFAULT '0',</a:t>
            </a:r>
          </a:p>
          <a:p>
            <a:r>
              <a:rPr lang="en-US" altLang="ko-KR" dirty="0"/>
              <a:t>	`amount` INT(11) NOT NULL DEFAULT '0',</a:t>
            </a:r>
          </a:p>
          <a:p>
            <a:r>
              <a:rPr lang="en-US" altLang="ko-KR" dirty="0"/>
              <a:t>	`</a:t>
            </a:r>
            <a:r>
              <a:rPr lang="en-US" altLang="ko-KR" dirty="0" err="1"/>
              <a:t>order_price</a:t>
            </a:r>
            <a:r>
              <a:rPr lang="en-US" altLang="ko-KR" dirty="0"/>
              <a:t>` INT(11) NOT NULL DEFAULT '0',</a:t>
            </a:r>
          </a:p>
          <a:p>
            <a:r>
              <a:rPr lang="en-US" altLang="ko-KR" dirty="0"/>
              <a:t>	INDEX `tbl_order_goods_idx_001`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AUTO_INCREMENT=40000000</a:t>
            </a:r>
          </a:p>
          <a:p>
            <a:r>
              <a:rPr lang="en-US" altLang="ko-KR" dirty="0"/>
              <a:t>;</a:t>
            </a:r>
          </a:p>
          <a:p>
            <a:endParaRPr lang="ko-KR" altLang="en-US" dirty="0"/>
          </a:p>
        </p:txBody>
      </p:sp>
    </p:spTree>
    <p:extLst>
      <p:ext uri="{BB962C8B-B14F-4D97-AF65-F5344CB8AC3E}">
        <p14:creationId xmlns:p14="http://schemas.microsoft.com/office/powerpoint/2010/main" val="1750408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0712FB-B95C-8F2E-0807-FD0F210A5011}"/>
              </a:ext>
            </a:extLst>
          </p:cNvPr>
          <p:cNvSpPr>
            <a:spLocks noGrp="1"/>
          </p:cNvSpPr>
          <p:nvPr>
            <p:ph type="title"/>
          </p:nvPr>
        </p:nvSpPr>
        <p:spPr/>
        <p:txBody>
          <a:bodyPr/>
          <a:lstStyle/>
          <a:p>
            <a:r>
              <a:rPr lang="en-US" altLang="ko-KR" dirty="0" err="1"/>
              <a:t>tbl_company</a:t>
            </a:r>
            <a:endParaRPr lang="ko-KR" altLang="en-US" dirty="0"/>
          </a:p>
        </p:txBody>
      </p:sp>
      <p:sp>
        <p:nvSpPr>
          <p:cNvPr id="3" name="내용 개체 틀 2">
            <a:extLst>
              <a:ext uri="{FF2B5EF4-FFF2-40B4-BE49-F238E27FC236}">
                <a16:creationId xmlns:a16="http://schemas.microsoft.com/office/drawing/2014/main" id="{C3262265-EC2B-2F37-368E-5386540E0A0F}"/>
              </a:ext>
            </a:extLst>
          </p:cNvPr>
          <p:cNvSpPr>
            <a:spLocks noGrp="1"/>
          </p:cNvSpPr>
          <p:nvPr>
            <p:ph idx="1"/>
          </p:nvPr>
        </p:nvSpPr>
        <p:spPr/>
        <p:txBody>
          <a:bodyPr>
            <a:normAutofit fontScale="55000" lnSpcReduction="20000"/>
          </a:bodyPr>
          <a:lstStyle/>
          <a:p>
            <a:r>
              <a:rPr lang="en-US" altLang="ko-KR" dirty="0"/>
              <a:t>drop table </a:t>
            </a:r>
            <a:r>
              <a:rPr lang="en-US" altLang="ko-KR" dirty="0" err="1"/>
              <a:t>tbl_company</a:t>
            </a:r>
            <a:r>
              <a:rPr lang="en-US" altLang="ko-KR" dirty="0"/>
              <a:t>;</a:t>
            </a:r>
          </a:p>
          <a:p>
            <a:endParaRPr lang="en-US" altLang="ko-KR" dirty="0"/>
          </a:p>
          <a:p>
            <a:r>
              <a:rPr lang="en-US" altLang="ko-KR" dirty="0"/>
              <a:t>CREATE TABLE `</a:t>
            </a:r>
            <a:r>
              <a:rPr lang="en-US" altLang="ko-KR" dirty="0" err="1"/>
              <a:t>tbl_company</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company_name</a:t>
            </a:r>
            <a:r>
              <a:rPr lang="en-US" altLang="ko-KR" dirty="0"/>
              <a:t>` VARCHAR(100) NOT NULL COLLATE 'utf8mb3_general_ci',</a:t>
            </a:r>
          </a:p>
          <a:p>
            <a:r>
              <a:rPr lang="en-US" altLang="ko-KR" dirty="0"/>
              <a:t>	`</a:t>
            </a:r>
            <a:r>
              <a:rPr lang="en-US" altLang="ko-KR" dirty="0" err="1"/>
              <a:t>tel</a:t>
            </a:r>
            <a:r>
              <a:rPr lang="en-US" altLang="ko-KR" dirty="0"/>
              <a:t>` VARCHAR(100) NULL DEFAULT NULL COLLATE 'utf8mb3_general_ci',</a:t>
            </a:r>
          </a:p>
          <a:p>
            <a:r>
              <a:rPr lang="en-US" altLang="ko-KR" dirty="0"/>
              <a:t>	`</a:t>
            </a:r>
            <a:r>
              <a:rPr lang="en-US" altLang="ko-KR" dirty="0" err="1"/>
              <a:t>addr</a:t>
            </a:r>
            <a:r>
              <a:rPr lang="en-US" altLang="ko-KR" dirty="0"/>
              <a:t>` VARCHAR(100) NULL DEFAULT NULL COLLATE 'utf8mb3_general_ci',</a:t>
            </a:r>
          </a:p>
          <a:p>
            <a:r>
              <a:rPr lang="en-US" altLang="ko-KR" dirty="0"/>
              <a:t>	`</a:t>
            </a:r>
            <a:r>
              <a:rPr lang="en-US" altLang="ko-KR" dirty="0" err="1"/>
              <a:t>damdang</a:t>
            </a:r>
            <a:r>
              <a:rPr lang="en-US" altLang="ko-KR" dirty="0"/>
              <a:t>` VARCHAR(100) NULL DEFAULT NULL COLLATE 'utf8mb3_general_ci',</a:t>
            </a:r>
          </a:p>
          <a:p>
            <a:r>
              <a:rPr lang="en-US" altLang="ko-KR" dirty="0"/>
              <a:t>	INDEX `tbl_company_idx_001` (`IDX`)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AUTO_INCREMENT=50000000</a:t>
            </a:r>
          </a:p>
          <a:p>
            <a:r>
              <a:rPr lang="en-US" altLang="ko-KR" dirty="0"/>
              <a:t>;</a:t>
            </a:r>
            <a:endParaRPr lang="ko-KR" altLang="en-US" dirty="0"/>
          </a:p>
        </p:txBody>
      </p:sp>
    </p:spTree>
    <p:extLst>
      <p:ext uri="{BB962C8B-B14F-4D97-AF65-F5344CB8AC3E}">
        <p14:creationId xmlns:p14="http://schemas.microsoft.com/office/powerpoint/2010/main" val="3652306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28FF43-A6F7-AC46-ED09-A2EE43E78F9C}"/>
              </a:ext>
            </a:extLst>
          </p:cNvPr>
          <p:cNvSpPr>
            <a:spLocks noGrp="1"/>
          </p:cNvSpPr>
          <p:nvPr>
            <p:ph type="title"/>
          </p:nvPr>
        </p:nvSpPr>
        <p:spPr/>
        <p:txBody>
          <a:bodyPr/>
          <a:lstStyle/>
          <a:p>
            <a:r>
              <a:rPr lang="en-US" altLang="ko-KR" dirty="0" err="1"/>
              <a:t>tbl_jjim</a:t>
            </a:r>
            <a:endParaRPr lang="ko-KR" altLang="en-US" dirty="0"/>
          </a:p>
        </p:txBody>
      </p:sp>
      <p:sp>
        <p:nvSpPr>
          <p:cNvPr id="3" name="내용 개체 틀 2">
            <a:extLst>
              <a:ext uri="{FF2B5EF4-FFF2-40B4-BE49-F238E27FC236}">
                <a16:creationId xmlns:a16="http://schemas.microsoft.com/office/drawing/2014/main" id="{7B031285-22CD-A834-6093-4FC733F0E828}"/>
              </a:ext>
            </a:extLst>
          </p:cNvPr>
          <p:cNvSpPr>
            <a:spLocks noGrp="1"/>
          </p:cNvSpPr>
          <p:nvPr>
            <p:ph idx="1"/>
          </p:nvPr>
        </p:nvSpPr>
        <p:spPr/>
        <p:txBody>
          <a:bodyPr>
            <a:normAutofit fontScale="62500" lnSpcReduction="20000"/>
          </a:bodyPr>
          <a:lstStyle/>
          <a:p>
            <a:r>
              <a:rPr lang="en-US" altLang="ko-KR" dirty="0"/>
              <a:t>drop table </a:t>
            </a:r>
            <a:r>
              <a:rPr lang="en-US" altLang="ko-KR" dirty="0" err="1"/>
              <a:t>tbl_jjim</a:t>
            </a:r>
            <a:r>
              <a:rPr lang="en-US" altLang="ko-KR" dirty="0"/>
              <a:t>;</a:t>
            </a:r>
          </a:p>
          <a:p>
            <a:endParaRPr lang="en-US" altLang="ko-KR" dirty="0"/>
          </a:p>
          <a:p>
            <a:r>
              <a:rPr lang="en-US" altLang="ko-KR" dirty="0"/>
              <a:t>CREATE TABLE `</a:t>
            </a:r>
            <a:r>
              <a:rPr lang="en-US" altLang="ko-KR" dirty="0" err="1"/>
              <a:t>tbl_jjim</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user_idx</a:t>
            </a:r>
            <a:r>
              <a:rPr lang="en-US" altLang="ko-KR" dirty="0"/>
              <a:t>` INT(11) NOT NULL DEFAULT '0',</a:t>
            </a:r>
          </a:p>
          <a:p>
            <a:r>
              <a:rPr lang="en-US" altLang="ko-KR" dirty="0"/>
              <a:t>	`</a:t>
            </a:r>
            <a:r>
              <a:rPr lang="en-US" altLang="ko-KR" dirty="0" err="1"/>
              <a:t>goods_idx</a:t>
            </a:r>
            <a:r>
              <a:rPr lang="en-US" altLang="ko-KR" dirty="0"/>
              <a:t>` INT(11) NOT NULL DEFAULT '0',</a:t>
            </a:r>
          </a:p>
          <a:p>
            <a:r>
              <a:rPr lang="en-US" altLang="ko-KR" dirty="0"/>
              <a:t>	`</a:t>
            </a:r>
            <a:r>
              <a:rPr lang="en-US" altLang="ko-KR" dirty="0" err="1"/>
              <a:t>jjim_date</a:t>
            </a:r>
            <a:r>
              <a:rPr lang="en-US" altLang="ko-KR" dirty="0"/>
              <a:t>` DATETIME NOT NULL DEFAULT </a:t>
            </a:r>
            <a:r>
              <a:rPr lang="en-US" altLang="ko-KR" dirty="0" err="1"/>
              <a:t>current_timestamp</a:t>
            </a:r>
            <a:r>
              <a:rPr lang="en-US" altLang="ko-KR" dirty="0"/>
              <a:t>(),</a:t>
            </a:r>
          </a:p>
          <a:p>
            <a:r>
              <a:rPr lang="en-US" altLang="ko-KR" dirty="0"/>
              <a:t>	PRIMARY KEY (`</a:t>
            </a:r>
            <a:r>
              <a:rPr lang="en-US" altLang="ko-KR" dirty="0" err="1"/>
              <a:t>user_idx</a:t>
            </a:r>
            <a:r>
              <a:rPr lang="en-US" altLang="ko-KR" dirty="0"/>
              <a:t>`, `</a:t>
            </a:r>
            <a:r>
              <a:rPr lang="en-US" altLang="ko-KR" dirty="0" err="1"/>
              <a:t>goods_idx</a:t>
            </a:r>
            <a:r>
              <a:rPr lang="en-US" altLang="ko-KR" dirty="0"/>
              <a:t>`) USING BTREE,</a:t>
            </a:r>
          </a:p>
          <a:p>
            <a:r>
              <a:rPr lang="en-US" altLang="ko-KR" dirty="0"/>
              <a:t>	INDEX `tbl_jjim_idx_001`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AUTO_INCREMENT=60000000</a:t>
            </a:r>
            <a:endParaRPr lang="ko-KR" altLang="en-US" dirty="0"/>
          </a:p>
        </p:txBody>
      </p:sp>
    </p:spTree>
    <p:extLst>
      <p:ext uri="{BB962C8B-B14F-4D97-AF65-F5344CB8AC3E}">
        <p14:creationId xmlns:p14="http://schemas.microsoft.com/office/powerpoint/2010/main" val="328060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A1D51E-8F65-C465-3675-181E5FEC51B3}"/>
              </a:ext>
            </a:extLst>
          </p:cNvPr>
          <p:cNvSpPr>
            <a:spLocks noGrp="1"/>
          </p:cNvSpPr>
          <p:nvPr>
            <p:ph type="title"/>
          </p:nvPr>
        </p:nvSpPr>
        <p:spPr/>
        <p:txBody>
          <a:bodyPr/>
          <a:lstStyle/>
          <a:p>
            <a:r>
              <a:rPr lang="en-US" altLang="ko-KR" dirty="0" err="1"/>
              <a:t>tbl_board</a:t>
            </a:r>
            <a:endParaRPr lang="ko-KR" altLang="en-US" dirty="0"/>
          </a:p>
        </p:txBody>
      </p:sp>
      <p:sp>
        <p:nvSpPr>
          <p:cNvPr id="3" name="내용 개체 틀 2">
            <a:extLst>
              <a:ext uri="{FF2B5EF4-FFF2-40B4-BE49-F238E27FC236}">
                <a16:creationId xmlns:a16="http://schemas.microsoft.com/office/drawing/2014/main" id="{1BEFEAAF-3787-1D64-0B48-9D889F038829}"/>
              </a:ext>
            </a:extLst>
          </p:cNvPr>
          <p:cNvSpPr>
            <a:spLocks noGrp="1"/>
          </p:cNvSpPr>
          <p:nvPr>
            <p:ph idx="1"/>
          </p:nvPr>
        </p:nvSpPr>
        <p:spPr/>
        <p:txBody>
          <a:bodyPr>
            <a:normAutofit fontScale="55000" lnSpcReduction="20000"/>
          </a:bodyPr>
          <a:lstStyle/>
          <a:p>
            <a:r>
              <a:rPr lang="en-US" altLang="ko-KR" dirty="0"/>
              <a:t>drop table </a:t>
            </a:r>
            <a:r>
              <a:rPr lang="en-US" altLang="ko-KR" dirty="0" err="1"/>
              <a:t>tbl_board</a:t>
            </a:r>
            <a:r>
              <a:rPr lang="en-US" altLang="ko-KR" dirty="0"/>
              <a:t>;</a:t>
            </a:r>
          </a:p>
          <a:p>
            <a:r>
              <a:rPr lang="en-US" altLang="ko-KR" dirty="0"/>
              <a:t>;</a:t>
            </a:r>
          </a:p>
          <a:p>
            <a:endParaRPr lang="en-US" altLang="ko-KR" dirty="0"/>
          </a:p>
          <a:p>
            <a:r>
              <a:rPr lang="en-US" altLang="ko-KR" dirty="0"/>
              <a:t>CREATE TABLE `</a:t>
            </a:r>
            <a:r>
              <a:rPr lang="en-US" altLang="ko-KR" dirty="0" err="1"/>
              <a:t>tbl_board</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board_title</a:t>
            </a:r>
            <a:r>
              <a:rPr lang="en-US" altLang="ko-KR" dirty="0"/>
              <a:t>` VARCHAR(100) NOT NULL COLLATE 'utf8mb3_general_ci',</a:t>
            </a:r>
          </a:p>
          <a:p>
            <a:r>
              <a:rPr lang="en-US" altLang="ko-KR" dirty="0"/>
              <a:t>	`</a:t>
            </a:r>
            <a:r>
              <a:rPr lang="en-US" altLang="ko-KR" dirty="0" err="1"/>
              <a:t>board_contents</a:t>
            </a:r>
            <a:r>
              <a:rPr lang="en-US" altLang="ko-KR" dirty="0"/>
              <a:t>` TEXT NOT NULL COLLATE 'utf8mb3_general_ci',</a:t>
            </a:r>
          </a:p>
          <a:p>
            <a:r>
              <a:rPr lang="en-US" altLang="ko-KR" dirty="0"/>
              <a:t>	`</a:t>
            </a:r>
            <a:r>
              <a:rPr lang="en-US" altLang="ko-KR" dirty="0" err="1"/>
              <a:t>admin_idx</a:t>
            </a:r>
            <a:r>
              <a:rPr lang="en-US" altLang="ko-KR" dirty="0"/>
              <a:t>` INT(11) NOT NULL,</a:t>
            </a:r>
          </a:p>
          <a:p>
            <a:r>
              <a:rPr lang="en-US" altLang="ko-KR" dirty="0"/>
              <a:t>	INDEX `tbl_board_idx001`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AUTO_INCREMENT=90000000</a:t>
            </a:r>
          </a:p>
          <a:p>
            <a:r>
              <a:rPr lang="en-US" altLang="ko-KR" dirty="0"/>
              <a:t>;</a:t>
            </a:r>
            <a:endParaRPr lang="ko-KR" altLang="en-US" dirty="0"/>
          </a:p>
        </p:txBody>
      </p:sp>
    </p:spTree>
    <p:extLst>
      <p:ext uri="{BB962C8B-B14F-4D97-AF65-F5344CB8AC3E}">
        <p14:creationId xmlns:p14="http://schemas.microsoft.com/office/powerpoint/2010/main" val="114617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D79474-C8F4-2F2B-E5E2-3E9D5E18B0CC}"/>
              </a:ext>
            </a:extLst>
          </p:cNvPr>
          <p:cNvSpPr>
            <a:spLocks noGrp="1"/>
          </p:cNvSpPr>
          <p:nvPr>
            <p:ph type="title"/>
          </p:nvPr>
        </p:nvSpPr>
        <p:spPr/>
        <p:txBody>
          <a:bodyPr/>
          <a:lstStyle/>
          <a:p>
            <a:r>
              <a:rPr lang="ko-KR" altLang="en-US" dirty="0" err="1"/>
              <a:t>사이트맵</a:t>
            </a:r>
            <a:endParaRPr lang="ko-KR" altLang="en-US" dirty="0"/>
          </a:p>
        </p:txBody>
      </p:sp>
      <p:sp>
        <p:nvSpPr>
          <p:cNvPr id="3" name="내용 개체 틀 2">
            <a:extLst>
              <a:ext uri="{FF2B5EF4-FFF2-40B4-BE49-F238E27FC236}">
                <a16:creationId xmlns:a16="http://schemas.microsoft.com/office/drawing/2014/main" id="{08A97997-73B2-F2CE-A925-A391F3EB6D16}"/>
              </a:ext>
            </a:extLst>
          </p:cNvPr>
          <p:cNvSpPr>
            <a:spLocks noGrp="1"/>
          </p:cNvSpPr>
          <p:nvPr>
            <p:ph idx="1"/>
          </p:nvPr>
        </p:nvSpPr>
        <p:spPr/>
        <p:txBody>
          <a:bodyPr>
            <a:normAutofit fontScale="55000" lnSpcReduction="20000"/>
          </a:bodyPr>
          <a:lstStyle/>
          <a:p>
            <a:r>
              <a:rPr lang="ko-KR" altLang="en-US" dirty="0"/>
              <a:t>메인 화면</a:t>
            </a:r>
          </a:p>
          <a:p>
            <a:r>
              <a:rPr lang="ko-KR" altLang="en-US" dirty="0"/>
              <a:t>        상품리스트</a:t>
            </a:r>
          </a:p>
          <a:p>
            <a:r>
              <a:rPr lang="ko-KR" altLang="en-US" dirty="0"/>
              <a:t>                </a:t>
            </a:r>
            <a:r>
              <a:rPr lang="ko-KR" altLang="en-US" dirty="0" err="1"/>
              <a:t>상품상세</a:t>
            </a:r>
            <a:endParaRPr lang="ko-KR" altLang="en-US" dirty="0"/>
          </a:p>
          <a:p>
            <a:endParaRPr lang="ko-KR" altLang="en-US" dirty="0"/>
          </a:p>
          <a:p>
            <a:r>
              <a:rPr lang="ko-KR" altLang="en-US" dirty="0"/>
              <a:t>        장바구니</a:t>
            </a:r>
          </a:p>
          <a:p>
            <a:r>
              <a:rPr lang="ko-KR" altLang="en-US" dirty="0"/>
              <a:t>                상품주문</a:t>
            </a:r>
          </a:p>
          <a:p>
            <a:endParaRPr lang="ko-KR" altLang="en-US" dirty="0"/>
          </a:p>
          <a:p>
            <a:r>
              <a:rPr lang="ko-KR" altLang="en-US" dirty="0"/>
              <a:t>        게시판 리스트</a:t>
            </a:r>
            <a:endParaRPr lang="en-US" altLang="ko-KR" dirty="0"/>
          </a:p>
          <a:p>
            <a:r>
              <a:rPr lang="ko-KR" altLang="en-US" dirty="0"/>
              <a:t>                 게시판 작성</a:t>
            </a:r>
          </a:p>
          <a:p>
            <a:r>
              <a:rPr lang="ko-KR" altLang="en-US" dirty="0"/>
              <a:t>                 게시판 상세</a:t>
            </a:r>
          </a:p>
          <a:p>
            <a:endParaRPr lang="ko-KR" altLang="en-US" dirty="0"/>
          </a:p>
          <a:p>
            <a:r>
              <a:rPr lang="ko-KR" altLang="en-US" dirty="0"/>
              <a:t>        회원정보</a:t>
            </a:r>
          </a:p>
          <a:p>
            <a:r>
              <a:rPr lang="ko-KR" altLang="en-US" dirty="0"/>
              <a:t>                회원정보 </a:t>
            </a:r>
          </a:p>
          <a:p>
            <a:r>
              <a:rPr lang="ko-KR" altLang="en-US" dirty="0"/>
              <a:t>                주문정보</a:t>
            </a:r>
            <a:endParaRPr lang="en-US" altLang="ko-KR" dirty="0"/>
          </a:p>
          <a:p>
            <a:r>
              <a:rPr lang="en-US" altLang="ko-KR" dirty="0"/>
              <a:t>                </a:t>
            </a:r>
            <a:r>
              <a:rPr lang="ko-KR" altLang="en-US" dirty="0"/>
              <a:t>회원가입</a:t>
            </a:r>
          </a:p>
        </p:txBody>
      </p:sp>
    </p:spTree>
    <p:extLst>
      <p:ext uri="{BB962C8B-B14F-4D97-AF65-F5344CB8AC3E}">
        <p14:creationId xmlns:p14="http://schemas.microsoft.com/office/powerpoint/2010/main" val="4234240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F1D084B7-9BC9-F278-EFD0-A2E505F7CD70}"/>
              </a:ext>
            </a:extLst>
          </p:cNvPr>
          <p:cNvSpPr>
            <a:spLocks noGrp="1"/>
          </p:cNvSpPr>
          <p:nvPr>
            <p:ph type="title"/>
          </p:nvPr>
        </p:nvSpPr>
        <p:spPr/>
        <p:txBody>
          <a:bodyPr/>
          <a:lstStyle/>
          <a:p>
            <a:r>
              <a:rPr lang="ko-KR" altLang="en-US" dirty="0" err="1"/>
              <a:t>메인화면</a:t>
            </a:r>
            <a:endParaRPr lang="ko-KR" altLang="en-US" dirty="0"/>
          </a:p>
        </p:txBody>
      </p:sp>
      <p:pic>
        <p:nvPicPr>
          <p:cNvPr id="8" name="그림 7">
            <a:extLst>
              <a:ext uri="{FF2B5EF4-FFF2-40B4-BE49-F238E27FC236}">
                <a16:creationId xmlns:a16="http://schemas.microsoft.com/office/drawing/2014/main" id="{CF20DA1F-80E3-27F3-23E2-7D01F520A7D9}"/>
              </a:ext>
            </a:extLst>
          </p:cNvPr>
          <p:cNvPicPr>
            <a:picLocks noChangeAspect="1"/>
          </p:cNvPicPr>
          <p:nvPr/>
        </p:nvPicPr>
        <p:blipFill>
          <a:blip r:embed="rId2"/>
          <a:stretch>
            <a:fillRect/>
          </a:stretch>
        </p:blipFill>
        <p:spPr>
          <a:xfrm>
            <a:off x="838200" y="1609057"/>
            <a:ext cx="8392064" cy="4314101"/>
          </a:xfrm>
          <a:prstGeom prst="rect">
            <a:avLst/>
          </a:prstGeom>
        </p:spPr>
      </p:pic>
      <p:sp>
        <p:nvSpPr>
          <p:cNvPr id="10" name="TextBox 9">
            <a:extLst>
              <a:ext uri="{FF2B5EF4-FFF2-40B4-BE49-F238E27FC236}">
                <a16:creationId xmlns:a16="http://schemas.microsoft.com/office/drawing/2014/main" id="{5BD618FF-2D40-3117-BD9A-0E26BE0847BD}"/>
              </a:ext>
            </a:extLst>
          </p:cNvPr>
          <p:cNvSpPr txBox="1"/>
          <p:nvPr/>
        </p:nvSpPr>
        <p:spPr>
          <a:xfrm>
            <a:off x="838200" y="6052231"/>
            <a:ext cx="6098874" cy="369332"/>
          </a:xfrm>
          <a:prstGeom prst="rect">
            <a:avLst/>
          </a:prstGeom>
          <a:noFill/>
        </p:spPr>
        <p:txBody>
          <a:bodyPr wrap="square">
            <a:spAutoFit/>
          </a:bodyPr>
          <a:lstStyle/>
          <a:p>
            <a:r>
              <a:rPr lang="ko-KR" altLang="en-US" dirty="0"/>
              <a:t>https://sonyunara.com/</a:t>
            </a:r>
          </a:p>
        </p:txBody>
      </p:sp>
    </p:spTree>
    <p:extLst>
      <p:ext uri="{BB962C8B-B14F-4D97-AF65-F5344CB8AC3E}">
        <p14:creationId xmlns:p14="http://schemas.microsoft.com/office/powerpoint/2010/main" val="1546929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E996AE-8DEE-06EE-B891-6E75FB344B27}"/>
              </a:ext>
            </a:extLst>
          </p:cNvPr>
          <p:cNvSpPr>
            <a:spLocks noGrp="1"/>
          </p:cNvSpPr>
          <p:nvPr>
            <p:ph type="title"/>
          </p:nvPr>
        </p:nvSpPr>
        <p:spPr/>
        <p:txBody>
          <a:bodyPr/>
          <a:lstStyle/>
          <a:p>
            <a:r>
              <a:rPr lang="ko-KR" altLang="en-US" dirty="0"/>
              <a:t>상품리스트</a:t>
            </a:r>
          </a:p>
        </p:txBody>
      </p:sp>
      <p:pic>
        <p:nvPicPr>
          <p:cNvPr id="4" name="그림 3">
            <a:extLst>
              <a:ext uri="{FF2B5EF4-FFF2-40B4-BE49-F238E27FC236}">
                <a16:creationId xmlns:a16="http://schemas.microsoft.com/office/drawing/2014/main" id="{CC34461D-6CF6-E51E-6376-CC3231114CEB}"/>
              </a:ext>
            </a:extLst>
          </p:cNvPr>
          <p:cNvPicPr>
            <a:picLocks noChangeAspect="1"/>
          </p:cNvPicPr>
          <p:nvPr/>
        </p:nvPicPr>
        <p:blipFill>
          <a:blip r:embed="rId2"/>
          <a:stretch>
            <a:fillRect/>
          </a:stretch>
        </p:blipFill>
        <p:spPr>
          <a:xfrm>
            <a:off x="838200" y="1500996"/>
            <a:ext cx="8002506" cy="4511616"/>
          </a:xfrm>
          <a:prstGeom prst="rect">
            <a:avLst/>
          </a:prstGeom>
        </p:spPr>
      </p:pic>
    </p:spTree>
    <p:extLst>
      <p:ext uri="{BB962C8B-B14F-4D97-AF65-F5344CB8AC3E}">
        <p14:creationId xmlns:p14="http://schemas.microsoft.com/office/powerpoint/2010/main" val="834063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2CB028-2C9E-DBE0-528C-8C3EA37DF9DF}"/>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8DD98D9C-543E-022C-91AD-4DB116A7465D}"/>
              </a:ext>
            </a:extLst>
          </p:cNvPr>
          <p:cNvSpPr>
            <a:spLocks noGrp="1"/>
          </p:cNvSpPr>
          <p:nvPr>
            <p:ph idx="1"/>
          </p:nvPr>
        </p:nvSpPr>
        <p:spPr/>
        <p:txBody>
          <a:bodyPr>
            <a:normAutofit fontScale="85000" lnSpcReduction="20000"/>
          </a:bodyPr>
          <a:lstStyle/>
          <a:p>
            <a:pPr>
              <a:lnSpc>
                <a:spcPct val="150000"/>
              </a:lnSpc>
            </a:pPr>
            <a:r>
              <a:rPr lang="ko-KR" altLang="en-US" dirty="0"/>
              <a:t>데이터베이스 분석과 </a:t>
            </a:r>
            <a:r>
              <a:rPr lang="en-US" altLang="ko-KR" dirty="0"/>
              <a:t>API</a:t>
            </a:r>
            <a:r>
              <a:rPr lang="ko-KR" altLang="en-US" dirty="0"/>
              <a:t>서버를 개발한다</a:t>
            </a:r>
            <a:r>
              <a:rPr lang="en-US" altLang="ko-KR" dirty="0"/>
              <a:t>. </a:t>
            </a:r>
            <a:r>
              <a:rPr lang="ko-KR" altLang="en-US" dirty="0" err="1"/>
              <a:t>프론트엔드에서</a:t>
            </a:r>
            <a:r>
              <a:rPr lang="ko-KR" altLang="en-US" dirty="0"/>
              <a:t> 전달된 데이터의 포맷이나 데이터베이스 입출력 및 다양한 비즈니스 프로세스를 프로그래밍 코드로 구현하는 역할을 한다</a:t>
            </a:r>
            <a:r>
              <a:rPr lang="en-US" altLang="ko-KR" dirty="0"/>
              <a:t>. </a:t>
            </a:r>
            <a:r>
              <a:rPr lang="ko-KR" altLang="en-US" dirty="0"/>
              <a:t>데이터베이스</a:t>
            </a:r>
            <a:r>
              <a:rPr lang="en-US" altLang="ko-KR" dirty="0"/>
              <a:t>, </a:t>
            </a:r>
            <a:r>
              <a:rPr lang="ko-KR" altLang="en-US" dirty="0"/>
              <a:t>웹서버</a:t>
            </a:r>
            <a:r>
              <a:rPr lang="en-US" altLang="ko-KR" dirty="0"/>
              <a:t>, </a:t>
            </a:r>
            <a:r>
              <a:rPr lang="ko-KR" altLang="en-US" dirty="0"/>
              <a:t>네트워킹 등 웹 서버의 인프라에 대한 이해가 필요하다</a:t>
            </a:r>
            <a:r>
              <a:rPr lang="en-US" altLang="ko-KR" dirty="0"/>
              <a:t>. </a:t>
            </a:r>
            <a:r>
              <a:rPr lang="ko-KR" altLang="en-US" dirty="0" err="1"/>
              <a:t>웹퍼블리셔와</a:t>
            </a:r>
            <a:r>
              <a:rPr lang="ko-KR" altLang="en-US" dirty="0"/>
              <a:t> 개발자로 나뉜 방식은 모든 호출을 서버에서 가져와야 했고</a:t>
            </a:r>
            <a:r>
              <a:rPr lang="en-US" altLang="ko-KR" dirty="0"/>
              <a:t>, </a:t>
            </a:r>
            <a:r>
              <a:rPr lang="ko-KR" altLang="en-US" dirty="0"/>
              <a:t>컴포넌트화가 안되었지만</a:t>
            </a:r>
            <a:r>
              <a:rPr lang="en-US" altLang="ko-KR" dirty="0"/>
              <a:t>, </a:t>
            </a:r>
            <a:r>
              <a:rPr lang="ko-KR" altLang="en-US" dirty="0" err="1"/>
              <a:t>프론트엔드와</a:t>
            </a:r>
            <a:r>
              <a:rPr lang="ko-KR" altLang="en-US" dirty="0"/>
              <a:t> </a:t>
            </a:r>
            <a:r>
              <a:rPr lang="ko-KR" altLang="en-US" dirty="0" err="1"/>
              <a:t>백엔드로</a:t>
            </a:r>
            <a:r>
              <a:rPr lang="ko-KR" altLang="en-US" dirty="0"/>
              <a:t> 나뉜 개발방식은 서버의 컴퓨터와 사용자 컴퓨터가 </a:t>
            </a:r>
            <a:r>
              <a:rPr lang="en-US" altLang="ko-KR" dirty="0"/>
              <a:t>http</a:t>
            </a:r>
            <a:r>
              <a:rPr lang="ko-KR" altLang="en-US" dirty="0"/>
              <a:t>통신으로 데이터만 교환하고 완전히 분리구조를 지향한다</a:t>
            </a:r>
            <a:r>
              <a:rPr lang="en-US" altLang="ko-KR" dirty="0"/>
              <a:t>.</a:t>
            </a:r>
            <a:endParaRPr lang="ko-KR" altLang="en-US" dirty="0"/>
          </a:p>
        </p:txBody>
      </p:sp>
      <p:pic>
        <p:nvPicPr>
          <p:cNvPr id="4" name="그림 3">
            <a:extLst>
              <a:ext uri="{FF2B5EF4-FFF2-40B4-BE49-F238E27FC236}">
                <a16:creationId xmlns:a16="http://schemas.microsoft.com/office/drawing/2014/main" id="{FE8571FF-A1B9-D471-E5EC-B344B7CFDFED}"/>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347115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8C1770-A1AA-C905-681A-B0174BCBF346}"/>
              </a:ext>
            </a:extLst>
          </p:cNvPr>
          <p:cNvSpPr>
            <a:spLocks noGrp="1"/>
          </p:cNvSpPr>
          <p:nvPr>
            <p:ph type="title"/>
          </p:nvPr>
        </p:nvSpPr>
        <p:spPr/>
        <p:txBody>
          <a:bodyPr/>
          <a:lstStyle/>
          <a:p>
            <a:r>
              <a:rPr lang="ko-KR" altLang="en-US" dirty="0" err="1"/>
              <a:t>상품상세</a:t>
            </a:r>
            <a:endParaRPr lang="ko-KR" altLang="en-US" dirty="0"/>
          </a:p>
        </p:txBody>
      </p:sp>
      <p:pic>
        <p:nvPicPr>
          <p:cNvPr id="4" name="그림 3">
            <a:extLst>
              <a:ext uri="{FF2B5EF4-FFF2-40B4-BE49-F238E27FC236}">
                <a16:creationId xmlns:a16="http://schemas.microsoft.com/office/drawing/2014/main" id="{9324942A-67CB-4966-EFC1-82E8D4D4D3DF}"/>
              </a:ext>
            </a:extLst>
          </p:cNvPr>
          <p:cNvPicPr>
            <a:picLocks noChangeAspect="1"/>
          </p:cNvPicPr>
          <p:nvPr/>
        </p:nvPicPr>
        <p:blipFill>
          <a:blip r:embed="rId2"/>
          <a:stretch>
            <a:fillRect/>
          </a:stretch>
        </p:blipFill>
        <p:spPr>
          <a:xfrm>
            <a:off x="838200" y="1429200"/>
            <a:ext cx="7907548" cy="5259056"/>
          </a:xfrm>
          <a:prstGeom prst="rect">
            <a:avLst/>
          </a:prstGeom>
        </p:spPr>
      </p:pic>
    </p:spTree>
    <p:extLst>
      <p:ext uri="{BB962C8B-B14F-4D97-AF65-F5344CB8AC3E}">
        <p14:creationId xmlns:p14="http://schemas.microsoft.com/office/powerpoint/2010/main" val="40371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AE8DFB-6AFF-3D16-04CB-0B3F778EAE83}"/>
              </a:ext>
            </a:extLst>
          </p:cNvPr>
          <p:cNvSpPr>
            <a:spLocks noGrp="1"/>
          </p:cNvSpPr>
          <p:nvPr>
            <p:ph type="title"/>
          </p:nvPr>
        </p:nvSpPr>
        <p:spPr/>
        <p:txBody>
          <a:bodyPr/>
          <a:lstStyle/>
          <a:p>
            <a:r>
              <a:rPr lang="ko-KR" altLang="en-US" dirty="0"/>
              <a:t>장바구니</a:t>
            </a:r>
          </a:p>
        </p:txBody>
      </p:sp>
      <p:pic>
        <p:nvPicPr>
          <p:cNvPr id="4" name="그림 3">
            <a:extLst>
              <a:ext uri="{FF2B5EF4-FFF2-40B4-BE49-F238E27FC236}">
                <a16:creationId xmlns:a16="http://schemas.microsoft.com/office/drawing/2014/main" id="{84980D11-84D5-0A9D-C7E3-09A312100603}"/>
              </a:ext>
            </a:extLst>
          </p:cNvPr>
          <p:cNvPicPr>
            <a:picLocks noChangeAspect="1"/>
          </p:cNvPicPr>
          <p:nvPr/>
        </p:nvPicPr>
        <p:blipFill>
          <a:blip r:embed="rId2"/>
          <a:stretch>
            <a:fillRect/>
          </a:stretch>
        </p:blipFill>
        <p:spPr>
          <a:xfrm>
            <a:off x="838200" y="1690688"/>
            <a:ext cx="8131834" cy="4520726"/>
          </a:xfrm>
          <a:prstGeom prst="rect">
            <a:avLst/>
          </a:prstGeom>
        </p:spPr>
      </p:pic>
    </p:spTree>
    <p:extLst>
      <p:ext uri="{BB962C8B-B14F-4D97-AF65-F5344CB8AC3E}">
        <p14:creationId xmlns:p14="http://schemas.microsoft.com/office/powerpoint/2010/main" val="3742037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BFA836-A2BB-820A-1F13-37F7286DB2EE}"/>
              </a:ext>
            </a:extLst>
          </p:cNvPr>
          <p:cNvSpPr>
            <a:spLocks noGrp="1"/>
          </p:cNvSpPr>
          <p:nvPr>
            <p:ph type="title"/>
          </p:nvPr>
        </p:nvSpPr>
        <p:spPr/>
        <p:txBody>
          <a:bodyPr/>
          <a:lstStyle/>
          <a:p>
            <a:r>
              <a:rPr lang="ko-KR" altLang="en-US" dirty="0"/>
              <a:t>게시판 리스트</a:t>
            </a:r>
          </a:p>
        </p:txBody>
      </p:sp>
      <p:pic>
        <p:nvPicPr>
          <p:cNvPr id="4" name="그림 3">
            <a:extLst>
              <a:ext uri="{FF2B5EF4-FFF2-40B4-BE49-F238E27FC236}">
                <a16:creationId xmlns:a16="http://schemas.microsoft.com/office/drawing/2014/main" id="{71565C96-FBDE-9A5F-A92E-91CDB0FD1A3B}"/>
              </a:ext>
            </a:extLst>
          </p:cNvPr>
          <p:cNvPicPr>
            <a:picLocks noChangeAspect="1"/>
          </p:cNvPicPr>
          <p:nvPr/>
        </p:nvPicPr>
        <p:blipFill>
          <a:blip r:embed="rId2"/>
          <a:stretch>
            <a:fillRect/>
          </a:stretch>
        </p:blipFill>
        <p:spPr>
          <a:xfrm>
            <a:off x="838200" y="1690688"/>
            <a:ext cx="6924138" cy="4709790"/>
          </a:xfrm>
          <a:prstGeom prst="rect">
            <a:avLst/>
          </a:prstGeom>
        </p:spPr>
      </p:pic>
    </p:spTree>
    <p:extLst>
      <p:ext uri="{BB962C8B-B14F-4D97-AF65-F5344CB8AC3E}">
        <p14:creationId xmlns:p14="http://schemas.microsoft.com/office/powerpoint/2010/main" val="549902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17B4D8-2F43-9728-978D-F8AFF4A964F2}"/>
              </a:ext>
            </a:extLst>
          </p:cNvPr>
          <p:cNvSpPr>
            <a:spLocks noGrp="1"/>
          </p:cNvSpPr>
          <p:nvPr>
            <p:ph type="title"/>
          </p:nvPr>
        </p:nvSpPr>
        <p:spPr/>
        <p:txBody>
          <a:bodyPr/>
          <a:lstStyle/>
          <a:p>
            <a:r>
              <a:rPr lang="ko-KR" altLang="en-US" dirty="0"/>
              <a:t>회원가입</a:t>
            </a:r>
          </a:p>
        </p:txBody>
      </p:sp>
      <p:pic>
        <p:nvPicPr>
          <p:cNvPr id="4" name="그림 3">
            <a:extLst>
              <a:ext uri="{FF2B5EF4-FFF2-40B4-BE49-F238E27FC236}">
                <a16:creationId xmlns:a16="http://schemas.microsoft.com/office/drawing/2014/main" id="{49AF8DEC-3A50-36FA-B602-4156E101EBD8}"/>
              </a:ext>
            </a:extLst>
          </p:cNvPr>
          <p:cNvPicPr>
            <a:picLocks noChangeAspect="1"/>
          </p:cNvPicPr>
          <p:nvPr/>
        </p:nvPicPr>
        <p:blipFill>
          <a:blip r:embed="rId2"/>
          <a:stretch>
            <a:fillRect/>
          </a:stretch>
        </p:blipFill>
        <p:spPr>
          <a:xfrm>
            <a:off x="747572" y="1794294"/>
            <a:ext cx="3122862" cy="4528868"/>
          </a:xfrm>
          <a:prstGeom prst="rect">
            <a:avLst/>
          </a:prstGeom>
        </p:spPr>
      </p:pic>
    </p:spTree>
    <p:extLst>
      <p:ext uri="{BB962C8B-B14F-4D97-AF65-F5344CB8AC3E}">
        <p14:creationId xmlns:p14="http://schemas.microsoft.com/office/powerpoint/2010/main" val="2296300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A4100F25-E8B2-99AC-A6B3-6CBA1F07A953}"/>
              </a:ext>
            </a:extLst>
          </p:cNvPr>
          <p:cNvPicPr>
            <a:picLocks noChangeAspect="1"/>
          </p:cNvPicPr>
          <p:nvPr/>
        </p:nvPicPr>
        <p:blipFill>
          <a:blip r:embed="rId2"/>
          <a:stretch>
            <a:fillRect/>
          </a:stretch>
        </p:blipFill>
        <p:spPr>
          <a:xfrm>
            <a:off x="838200" y="1829588"/>
            <a:ext cx="8545902" cy="4268500"/>
          </a:xfrm>
          <a:prstGeom prst="rect">
            <a:avLst/>
          </a:prstGeom>
        </p:spPr>
      </p:pic>
      <p:sp>
        <p:nvSpPr>
          <p:cNvPr id="2" name="제목 1">
            <a:extLst>
              <a:ext uri="{FF2B5EF4-FFF2-40B4-BE49-F238E27FC236}">
                <a16:creationId xmlns:a16="http://schemas.microsoft.com/office/drawing/2014/main" id="{FB336521-3559-25F8-1294-CC01E2DE0C26}"/>
              </a:ext>
            </a:extLst>
          </p:cNvPr>
          <p:cNvSpPr>
            <a:spLocks noGrp="1"/>
          </p:cNvSpPr>
          <p:nvPr>
            <p:ph type="title"/>
          </p:nvPr>
        </p:nvSpPr>
        <p:spPr/>
        <p:txBody>
          <a:bodyPr/>
          <a:lstStyle/>
          <a:p>
            <a:r>
              <a:rPr lang="ko-KR" altLang="en-US" dirty="0" err="1"/>
              <a:t>메인화면</a:t>
            </a:r>
            <a:endParaRPr lang="ko-KR" altLang="en-US" dirty="0"/>
          </a:p>
        </p:txBody>
      </p:sp>
      <p:sp>
        <p:nvSpPr>
          <p:cNvPr id="4" name="TextBox 3">
            <a:extLst>
              <a:ext uri="{FF2B5EF4-FFF2-40B4-BE49-F238E27FC236}">
                <a16:creationId xmlns:a16="http://schemas.microsoft.com/office/drawing/2014/main" id="{74544B8C-EAC6-2DD4-A17E-3CD6899451D6}"/>
              </a:ext>
            </a:extLst>
          </p:cNvPr>
          <p:cNvSpPr txBox="1"/>
          <p:nvPr/>
        </p:nvSpPr>
        <p:spPr>
          <a:xfrm>
            <a:off x="838200" y="6236988"/>
            <a:ext cx="6098874" cy="369332"/>
          </a:xfrm>
          <a:prstGeom prst="rect">
            <a:avLst/>
          </a:prstGeom>
          <a:noFill/>
        </p:spPr>
        <p:txBody>
          <a:bodyPr wrap="square">
            <a:spAutoFit/>
          </a:bodyPr>
          <a:lstStyle/>
          <a:p>
            <a:r>
              <a:rPr lang="ko-KR" altLang="en-US" dirty="0"/>
              <a:t>https://attrangs.co.kr/</a:t>
            </a:r>
          </a:p>
        </p:txBody>
      </p:sp>
    </p:spTree>
    <p:extLst>
      <p:ext uri="{BB962C8B-B14F-4D97-AF65-F5344CB8AC3E}">
        <p14:creationId xmlns:p14="http://schemas.microsoft.com/office/powerpoint/2010/main" val="681583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11FA5E-9701-52D6-6366-444A88439A47}"/>
              </a:ext>
            </a:extLst>
          </p:cNvPr>
          <p:cNvSpPr>
            <a:spLocks noGrp="1"/>
          </p:cNvSpPr>
          <p:nvPr>
            <p:ph type="title"/>
          </p:nvPr>
        </p:nvSpPr>
        <p:spPr/>
        <p:txBody>
          <a:bodyPr/>
          <a:lstStyle/>
          <a:p>
            <a:r>
              <a:rPr lang="ko-KR" altLang="en-US" dirty="0"/>
              <a:t>리스트 화면</a:t>
            </a:r>
          </a:p>
        </p:txBody>
      </p:sp>
      <p:pic>
        <p:nvPicPr>
          <p:cNvPr id="4" name="그림 3">
            <a:extLst>
              <a:ext uri="{FF2B5EF4-FFF2-40B4-BE49-F238E27FC236}">
                <a16:creationId xmlns:a16="http://schemas.microsoft.com/office/drawing/2014/main" id="{8DCAAB93-8E87-D362-6BDA-ED2262E9B41A}"/>
              </a:ext>
            </a:extLst>
          </p:cNvPr>
          <p:cNvPicPr>
            <a:picLocks noChangeAspect="1"/>
          </p:cNvPicPr>
          <p:nvPr/>
        </p:nvPicPr>
        <p:blipFill>
          <a:blip r:embed="rId2"/>
          <a:stretch>
            <a:fillRect/>
          </a:stretch>
        </p:blipFill>
        <p:spPr>
          <a:xfrm>
            <a:off x="838200" y="1782058"/>
            <a:ext cx="8338868" cy="4173778"/>
          </a:xfrm>
          <a:prstGeom prst="rect">
            <a:avLst/>
          </a:prstGeom>
        </p:spPr>
      </p:pic>
    </p:spTree>
    <p:extLst>
      <p:ext uri="{BB962C8B-B14F-4D97-AF65-F5344CB8AC3E}">
        <p14:creationId xmlns:p14="http://schemas.microsoft.com/office/powerpoint/2010/main" val="4043867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06CC45-D98D-B9DE-086B-07CECDD9AF43}"/>
              </a:ext>
            </a:extLst>
          </p:cNvPr>
          <p:cNvSpPr>
            <a:spLocks noGrp="1"/>
          </p:cNvSpPr>
          <p:nvPr>
            <p:ph type="title"/>
          </p:nvPr>
        </p:nvSpPr>
        <p:spPr/>
        <p:txBody>
          <a:bodyPr/>
          <a:lstStyle/>
          <a:p>
            <a:r>
              <a:rPr lang="ko-KR" altLang="en-US" dirty="0"/>
              <a:t>상세화면</a:t>
            </a:r>
          </a:p>
        </p:txBody>
      </p:sp>
      <p:pic>
        <p:nvPicPr>
          <p:cNvPr id="4" name="그림 3">
            <a:extLst>
              <a:ext uri="{FF2B5EF4-FFF2-40B4-BE49-F238E27FC236}">
                <a16:creationId xmlns:a16="http://schemas.microsoft.com/office/drawing/2014/main" id="{EAEABAC0-4900-7061-8104-CE7449185FFF}"/>
              </a:ext>
            </a:extLst>
          </p:cNvPr>
          <p:cNvPicPr>
            <a:picLocks noChangeAspect="1"/>
          </p:cNvPicPr>
          <p:nvPr/>
        </p:nvPicPr>
        <p:blipFill>
          <a:blip r:embed="rId2"/>
          <a:stretch>
            <a:fillRect/>
          </a:stretch>
        </p:blipFill>
        <p:spPr>
          <a:xfrm>
            <a:off x="838200" y="1889955"/>
            <a:ext cx="8476890" cy="4234030"/>
          </a:xfrm>
          <a:prstGeom prst="rect">
            <a:avLst/>
          </a:prstGeom>
        </p:spPr>
      </p:pic>
    </p:spTree>
    <p:extLst>
      <p:ext uri="{BB962C8B-B14F-4D97-AF65-F5344CB8AC3E}">
        <p14:creationId xmlns:p14="http://schemas.microsoft.com/office/powerpoint/2010/main" val="2508904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872E9D-45C1-5F3E-D52C-45FECE97BA84}"/>
              </a:ext>
            </a:extLst>
          </p:cNvPr>
          <p:cNvSpPr>
            <a:spLocks noGrp="1"/>
          </p:cNvSpPr>
          <p:nvPr>
            <p:ph type="title"/>
          </p:nvPr>
        </p:nvSpPr>
        <p:spPr/>
        <p:txBody>
          <a:bodyPr/>
          <a:lstStyle/>
          <a:p>
            <a:r>
              <a:rPr lang="ko-KR" altLang="en-US" dirty="0"/>
              <a:t>장바구니</a:t>
            </a:r>
          </a:p>
        </p:txBody>
      </p:sp>
      <p:pic>
        <p:nvPicPr>
          <p:cNvPr id="4" name="그림 3">
            <a:extLst>
              <a:ext uri="{FF2B5EF4-FFF2-40B4-BE49-F238E27FC236}">
                <a16:creationId xmlns:a16="http://schemas.microsoft.com/office/drawing/2014/main" id="{41379640-8C61-9B76-D586-D04B639D241F}"/>
              </a:ext>
            </a:extLst>
          </p:cNvPr>
          <p:cNvPicPr>
            <a:picLocks noChangeAspect="1"/>
          </p:cNvPicPr>
          <p:nvPr/>
        </p:nvPicPr>
        <p:blipFill>
          <a:blip r:embed="rId2"/>
          <a:stretch>
            <a:fillRect/>
          </a:stretch>
        </p:blipFill>
        <p:spPr>
          <a:xfrm>
            <a:off x="838200" y="2008517"/>
            <a:ext cx="8304362" cy="4152182"/>
          </a:xfrm>
          <a:prstGeom prst="rect">
            <a:avLst/>
          </a:prstGeom>
        </p:spPr>
      </p:pic>
    </p:spTree>
    <p:extLst>
      <p:ext uri="{BB962C8B-B14F-4D97-AF65-F5344CB8AC3E}">
        <p14:creationId xmlns:p14="http://schemas.microsoft.com/office/powerpoint/2010/main" val="259869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6DBE8A-B82B-5BED-5870-005618614C34}"/>
              </a:ext>
            </a:extLst>
          </p:cNvPr>
          <p:cNvSpPr>
            <a:spLocks noGrp="1"/>
          </p:cNvSpPr>
          <p:nvPr>
            <p:ph type="title"/>
          </p:nvPr>
        </p:nvSpPr>
        <p:spPr/>
        <p:txBody>
          <a:bodyPr/>
          <a:lstStyle/>
          <a:p>
            <a:r>
              <a:rPr lang="ko-KR" altLang="en-US" dirty="0"/>
              <a:t>회원가입</a:t>
            </a:r>
          </a:p>
        </p:txBody>
      </p:sp>
      <p:pic>
        <p:nvPicPr>
          <p:cNvPr id="4" name="그림 3">
            <a:extLst>
              <a:ext uri="{FF2B5EF4-FFF2-40B4-BE49-F238E27FC236}">
                <a16:creationId xmlns:a16="http://schemas.microsoft.com/office/drawing/2014/main" id="{A436E2C9-CC90-5D69-5987-E7FD8AFA837F}"/>
              </a:ext>
            </a:extLst>
          </p:cNvPr>
          <p:cNvPicPr>
            <a:picLocks noChangeAspect="1"/>
          </p:cNvPicPr>
          <p:nvPr/>
        </p:nvPicPr>
        <p:blipFill>
          <a:blip r:embed="rId2"/>
          <a:stretch>
            <a:fillRect/>
          </a:stretch>
        </p:blipFill>
        <p:spPr>
          <a:xfrm>
            <a:off x="838200" y="1993418"/>
            <a:ext cx="8269856" cy="4130620"/>
          </a:xfrm>
          <a:prstGeom prst="rect">
            <a:avLst/>
          </a:prstGeom>
        </p:spPr>
      </p:pic>
    </p:spTree>
    <p:extLst>
      <p:ext uri="{BB962C8B-B14F-4D97-AF65-F5344CB8AC3E}">
        <p14:creationId xmlns:p14="http://schemas.microsoft.com/office/powerpoint/2010/main" val="2234593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03678E88-12B4-7A73-1F16-13AEFAC0A68A}"/>
              </a:ext>
            </a:extLst>
          </p:cNvPr>
          <p:cNvSpPr/>
          <p:nvPr/>
        </p:nvSpPr>
        <p:spPr>
          <a:xfrm>
            <a:off x="948906" y="1544128"/>
            <a:ext cx="6271403" cy="82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4" name="직사각형 3">
            <a:extLst>
              <a:ext uri="{FF2B5EF4-FFF2-40B4-BE49-F238E27FC236}">
                <a16:creationId xmlns:a16="http://schemas.microsoft.com/office/drawing/2014/main" id="{3FF4BF24-192B-379B-D449-3D8DE243F75B}"/>
              </a:ext>
            </a:extLst>
          </p:cNvPr>
          <p:cNvSpPr/>
          <p:nvPr/>
        </p:nvSpPr>
        <p:spPr>
          <a:xfrm>
            <a:off x="948906" y="2665561"/>
            <a:ext cx="6271403" cy="270869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dirty="0"/>
              <a:t>CONTENTS</a:t>
            </a:r>
            <a:endParaRPr lang="ko-KR" altLang="en-US" dirty="0"/>
          </a:p>
        </p:txBody>
      </p:sp>
      <p:sp>
        <p:nvSpPr>
          <p:cNvPr id="5" name="직사각형 4">
            <a:extLst>
              <a:ext uri="{FF2B5EF4-FFF2-40B4-BE49-F238E27FC236}">
                <a16:creationId xmlns:a16="http://schemas.microsoft.com/office/drawing/2014/main" id="{A714F738-1091-0109-00DD-B6AEF46C5660}"/>
              </a:ext>
            </a:extLst>
          </p:cNvPr>
          <p:cNvSpPr/>
          <p:nvPr/>
        </p:nvSpPr>
        <p:spPr>
          <a:xfrm>
            <a:off x="948906" y="5667553"/>
            <a:ext cx="6271403" cy="82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FOOTER</a:t>
            </a:r>
            <a:endParaRPr lang="ko-KR" altLang="en-US" dirty="0"/>
          </a:p>
        </p:txBody>
      </p:sp>
      <p:sp>
        <p:nvSpPr>
          <p:cNvPr id="8" name="제목 7">
            <a:extLst>
              <a:ext uri="{FF2B5EF4-FFF2-40B4-BE49-F238E27FC236}">
                <a16:creationId xmlns:a16="http://schemas.microsoft.com/office/drawing/2014/main" id="{17ADE2DE-B9A9-7FE1-F0A0-02EDD0592A88}"/>
              </a:ext>
            </a:extLst>
          </p:cNvPr>
          <p:cNvSpPr>
            <a:spLocks noGrp="1"/>
          </p:cNvSpPr>
          <p:nvPr>
            <p:ph type="title"/>
          </p:nvPr>
        </p:nvSpPr>
        <p:spPr/>
        <p:txBody>
          <a:bodyPr/>
          <a:lstStyle/>
          <a:p>
            <a:r>
              <a:rPr lang="en-US" altLang="ko-KR" dirty="0"/>
              <a:t>LAYOUT</a:t>
            </a:r>
            <a:endParaRPr lang="ko-KR" altLang="en-US" dirty="0"/>
          </a:p>
        </p:txBody>
      </p:sp>
    </p:spTree>
    <p:extLst>
      <p:ext uri="{BB962C8B-B14F-4D97-AF65-F5344CB8AC3E}">
        <p14:creationId xmlns:p14="http://schemas.microsoft.com/office/powerpoint/2010/main" val="426736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50562D-0F33-53AD-BF01-5D940404584C}"/>
              </a:ext>
            </a:extLst>
          </p:cNvPr>
          <p:cNvSpPr>
            <a:spLocks noGrp="1"/>
          </p:cNvSpPr>
          <p:nvPr>
            <p:ph type="title"/>
          </p:nvPr>
        </p:nvSpPr>
        <p:spPr/>
        <p:txBody>
          <a:bodyPr/>
          <a:lstStyle/>
          <a:p>
            <a:r>
              <a:rPr lang="ko-KR" altLang="en-US" dirty="0"/>
              <a:t>웹 개발자들이 주로 작업하는 환경</a:t>
            </a:r>
          </a:p>
        </p:txBody>
      </p:sp>
      <p:sp>
        <p:nvSpPr>
          <p:cNvPr id="3" name="내용 개체 틀 2">
            <a:extLst>
              <a:ext uri="{FF2B5EF4-FFF2-40B4-BE49-F238E27FC236}">
                <a16:creationId xmlns:a16="http://schemas.microsoft.com/office/drawing/2014/main" id="{D0BACEA2-B0F8-4AC3-4B6F-4C83F8D151B7}"/>
              </a:ext>
            </a:extLst>
          </p:cNvPr>
          <p:cNvSpPr>
            <a:spLocks noGrp="1"/>
          </p:cNvSpPr>
          <p:nvPr>
            <p:ph idx="1"/>
          </p:nvPr>
        </p:nvSpPr>
        <p:spPr/>
        <p:txBody>
          <a:bodyPr>
            <a:normAutofit fontScale="77500" lnSpcReduction="20000"/>
          </a:bodyPr>
          <a:lstStyle/>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운영 체제</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윈도</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유닉스</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리눅스</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클라이언트 측면 언어</a:t>
            </a:r>
            <a:r>
              <a:rPr lang="en-US" altLang="ko-KR" b="0" i="0" dirty="0">
                <a:solidFill>
                  <a:srgbClr val="202122"/>
                </a:solidFill>
                <a:effectLst/>
                <a:latin typeface="Arial" panose="020B0604020202020204" pitchFamily="34" charset="0"/>
              </a:rPr>
              <a:t>: HTML, CSS, </a:t>
            </a:r>
            <a:r>
              <a:rPr lang="en-US" altLang="ko-KR" b="0" i="0" dirty="0" err="1">
                <a:solidFill>
                  <a:srgbClr val="202122"/>
                </a:solidFill>
                <a:effectLst/>
                <a:latin typeface="Arial" panose="020B0604020202020204" pitchFamily="34" charset="0"/>
              </a:rPr>
              <a:t>Javascript</a:t>
            </a:r>
            <a:r>
              <a:rPr lang="en-US" altLang="ko-KR" b="0" i="0" dirty="0">
                <a:solidFill>
                  <a:srgbClr val="202122"/>
                </a:solidFill>
                <a:effectLst/>
                <a:latin typeface="Arial" panose="020B0604020202020204" pitchFamily="34" charset="0"/>
              </a:rPr>
              <a:t>, XML ,XHTML,</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클라이언트 측면 </a:t>
            </a:r>
            <a:r>
              <a:rPr lang="en-US" altLang="ko-KR" b="1" i="0" dirty="0" err="1">
                <a:solidFill>
                  <a:srgbClr val="202122"/>
                </a:solidFill>
                <a:effectLst/>
                <a:latin typeface="Arial" panose="020B0604020202020204" pitchFamily="34" charset="0"/>
              </a:rPr>
              <a:t>js</a:t>
            </a:r>
            <a:r>
              <a:rPr lang="en-US" altLang="ko-KR" b="1" i="0" dirty="0">
                <a:solidFill>
                  <a:srgbClr val="202122"/>
                </a:solidFill>
                <a:effectLst/>
                <a:latin typeface="Arial" panose="020B0604020202020204" pitchFamily="34" charset="0"/>
              </a:rPr>
              <a:t> </a:t>
            </a:r>
            <a:r>
              <a:rPr lang="ko-KR" altLang="en-US" b="1" i="0" dirty="0">
                <a:solidFill>
                  <a:srgbClr val="202122"/>
                </a:solidFill>
                <a:effectLst/>
                <a:latin typeface="Arial" panose="020B0604020202020204" pitchFamily="34" charset="0"/>
              </a:rPr>
              <a:t>프레임워크</a:t>
            </a:r>
            <a:r>
              <a:rPr lang="en-US" altLang="ko-KR" b="0" i="0" dirty="0">
                <a:solidFill>
                  <a:srgbClr val="202122"/>
                </a:solidFill>
                <a:effectLst/>
                <a:latin typeface="Arial" panose="020B0604020202020204" pitchFamily="34" charset="0"/>
              </a:rPr>
              <a:t>: jQuery, dojo , prototype, YUI, Jindo</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클라이언트 측면 </a:t>
            </a:r>
            <a:r>
              <a:rPr lang="en-US" altLang="ko-KR" b="1" i="0" dirty="0" err="1">
                <a:solidFill>
                  <a:srgbClr val="202122"/>
                </a:solidFill>
                <a:effectLst/>
                <a:latin typeface="Arial" panose="020B0604020202020204" pitchFamily="34" charset="0"/>
              </a:rPr>
              <a:t>ui</a:t>
            </a:r>
            <a:r>
              <a:rPr lang="en-US" altLang="ko-KR" b="1" i="0" dirty="0">
                <a:solidFill>
                  <a:srgbClr val="202122"/>
                </a:solidFill>
                <a:effectLst/>
                <a:latin typeface="Arial" panose="020B0604020202020204" pitchFamily="34" charset="0"/>
              </a:rPr>
              <a:t> </a:t>
            </a:r>
            <a:r>
              <a:rPr lang="ko-KR" altLang="en-US" b="1" i="0" dirty="0">
                <a:solidFill>
                  <a:srgbClr val="202122"/>
                </a:solidFill>
                <a:effectLst/>
                <a:latin typeface="Arial" panose="020B0604020202020204" pitchFamily="34" charset="0"/>
              </a:rPr>
              <a:t>프레임워크</a:t>
            </a:r>
            <a:r>
              <a:rPr lang="en-US" altLang="ko-KR" b="0" i="0" dirty="0">
                <a:solidFill>
                  <a:srgbClr val="202122"/>
                </a:solidFill>
                <a:effectLst/>
                <a:latin typeface="Arial" panose="020B0604020202020204" pitchFamily="34" charset="0"/>
              </a:rPr>
              <a:t>: jQuery UI, </a:t>
            </a:r>
            <a:r>
              <a:rPr lang="en-US" altLang="ko-KR" b="0" i="0" dirty="0" err="1">
                <a:solidFill>
                  <a:srgbClr val="202122"/>
                </a:solidFill>
                <a:effectLst/>
                <a:latin typeface="Arial" panose="020B0604020202020204" pitchFamily="34" charset="0"/>
              </a:rPr>
              <a:t>fontawesome</a:t>
            </a:r>
            <a:r>
              <a:rPr lang="en-US" altLang="ko-KR" b="0" i="0" dirty="0">
                <a:solidFill>
                  <a:srgbClr val="202122"/>
                </a:solidFill>
                <a:effectLst/>
                <a:latin typeface="Arial" panose="020B0604020202020204" pitchFamily="34" charset="0"/>
              </a:rPr>
              <a:t>, bootstrap</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서버 측면 언어</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JAVA, Node.js, C#(ASP.NET), PHP, JSP, VB </a:t>
            </a:r>
            <a:r>
              <a:rPr lang="ko-KR" altLang="en-US" b="0" i="0" dirty="0">
                <a:solidFill>
                  <a:srgbClr val="202122"/>
                </a:solidFill>
                <a:effectLst/>
                <a:latin typeface="Arial" panose="020B0604020202020204" pitchFamily="34" charset="0"/>
              </a:rPr>
              <a:t>스크립트</a:t>
            </a:r>
            <a:r>
              <a:rPr lang="en-US" altLang="ko-KR" b="0" i="0" dirty="0">
                <a:solidFill>
                  <a:srgbClr val="202122"/>
                </a:solidFill>
                <a:effectLst/>
                <a:latin typeface="Arial" panose="020B0604020202020204" pitchFamily="34" charset="0"/>
              </a:rPr>
              <a:t>(ASP), Python </a:t>
            </a:r>
            <a:r>
              <a:rPr lang="ko-KR" altLang="en-US" b="0" i="0" dirty="0">
                <a:solidFill>
                  <a:srgbClr val="202122"/>
                </a:solidFill>
                <a:effectLst/>
                <a:latin typeface="Arial" panose="020B0604020202020204" pitchFamily="34" charset="0"/>
              </a:rPr>
              <a:t>펄</a:t>
            </a:r>
            <a:r>
              <a:rPr lang="en-US" altLang="ko-KR" b="0" i="0" dirty="0">
                <a:solidFill>
                  <a:srgbClr val="202122"/>
                </a:solidFill>
                <a:effectLst/>
                <a:latin typeface="Arial" panose="020B0604020202020204" pitchFamily="34" charset="0"/>
              </a:rPr>
              <a:t>, Ruby on Rails, grail</a:t>
            </a:r>
          </a:p>
        </p:txBody>
      </p:sp>
      <p:pic>
        <p:nvPicPr>
          <p:cNvPr id="4" name="그림 3">
            <a:extLst>
              <a:ext uri="{FF2B5EF4-FFF2-40B4-BE49-F238E27FC236}">
                <a16:creationId xmlns:a16="http://schemas.microsoft.com/office/drawing/2014/main" id="{3624FDFE-87B6-2A80-3CC8-77E7512185D7}"/>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835545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FD4A1F7-0D16-DDB8-263B-35BE3F5C9BF8}"/>
              </a:ext>
            </a:extLst>
          </p:cNvPr>
          <p:cNvSpPr/>
          <p:nvPr/>
        </p:nvSpPr>
        <p:spPr>
          <a:xfrm>
            <a:off x="211350" y="4297676"/>
            <a:ext cx="8970750" cy="16286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3BFE6516-74C4-B667-363F-888CAF712E51}"/>
              </a:ext>
            </a:extLst>
          </p:cNvPr>
          <p:cNvSpPr>
            <a:spLocks noGrp="1"/>
          </p:cNvSpPr>
          <p:nvPr>
            <p:ph type="title"/>
          </p:nvPr>
        </p:nvSpPr>
        <p:spPr/>
        <p:txBody>
          <a:bodyPr/>
          <a:lstStyle/>
          <a:p>
            <a:r>
              <a:rPr lang="en-US" altLang="ko-KR" dirty="0"/>
              <a:t>HEADER</a:t>
            </a:r>
            <a:endParaRPr lang="ko-KR" altLang="en-US" dirty="0"/>
          </a:p>
        </p:txBody>
      </p:sp>
      <p:sp>
        <p:nvSpPr>
          <p:cNvPr id="3" name="내용 개체 틀 2">
            <a:extLst>
              <a:ext uri="{FF2B5EF4-FFF2-40B4-BE49-F238E27FC236}">
                <a16:creationId xmlns:a16="http://schemas.microsoft.com/office/drawing/2014/main" id="{0234C1AF-CBB9-1F51-0325-88137BF26C60}"/>
              </a:ext>
            </a:extLst>
          </p:cNvPr>
          <p:cNvSpPr>
            <a:spLocks noGrp="1"/>
          </p:cNvSpPr>
          <p:nvPr>
            <p:ph idx="1"/>
          </p:nvPr>
        </p:nvSpPr>
        <p:spPr/>
        <p:txBody>
          <a:bodyPr/>
          <a:lstStyle/>
          <a:p>
            <a:r>
              <a:rPr lang="en-US" altLang="ko-KR" dirty="0"/>
              <a:t>LOGO</a:t>
            </a:r>
          </a:p>
          <a:p>
            <a:r>
              <a:rPr lang="en-US" altLang="ko-KR" dirty="0"/>
              <a:t>CATEGORY</a:t>
            </a:r>
          </a:p>
          <a:p>
            <a:r>
              <a:rPr lang="en-US" altLang="ko-KR" dirty="0"/>
              <a:t>LOGIN</a:t>
            </a:r>
            <a:r>
              <a:rPr lang="ko-KR" altLang="en-US" dirty="0"/>
              <a:t> </a:t>
            </a:r>
            <a:r>
              <a:rPr lang="en-US" altLang="ko-KR" dirty="0"/>
              <a:t>/</a:t>
            </a:r>
            <a:r>
              <a:rPr lang="ko-KR" altLang="en-US" dirty="0"/>
              <a:t> </a:t>
            </a:r>
            <a:r>
              <a:rPr lang="en-US" altLang="ko-KR" dirty="0"/>
              <a:t>LOGOUT</a:t>
            </a:r>
          </a:p>
          <a:p>
            <a:r>
              <a:rPr lang="en-US" altLang="ko-KR" dirty="0"/>
              <a:t>CART</a:t>
            </a:r>
          </a:p>
        </p:txBody>
      </p:sp>
      <p:sp>
        <p:nvSpPr>
          <p:cNvPr id="4" name="직사각형 3">
            <a:extLst>
              <a:ext uri="{FF2B5EF4-FFF2-40B4-BE49-F238E27FC236}">
                <a16:creationId xmlns:a16="http://schemas.microsoft.com/office/drawing/2014/main" id="{AD3BFDCE-6E23-D1A1-9C52-EFB3768B7616}"/>
              </a:ext>
            </a:extLst>
          </p:cNvPr>
          <p:cNvSpPr/>
          <p:nvPr/>
        </p:nvSpPr>
        <p:spPr>
          <a:xfrm>
            <a:off x="400411" y="4432615"/>
            <a:ext cx="1121434"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LOGO</a:t>
            </a:r>
            <a:endParaRPr lang="ko-KR" altLang="en-US" dirty="0"/>
          </a:p>
        </p:txBody>
      </p:sp>
      <p:sp>
        <p:nvSpPr>
          <p:cNvPr id="5" name="직사각형 4">
            <a:extLst>
              <a:ext uri="{FF2B5EF4-FFF2-40B4-BE49-F238E27FC236}">
                <a16:creationId xmlns:a16="http://schemas.microsoft.com/office/drawing/2014/main" id="{6635643F-340B-FA92-2456-0F074B844815}"/>
              </a:ext>
            </a:extLst>
          </p:cNvPr>
          <p:cNvSpPr/>
          <p:nvPr/>
        </p:nvSpPr>
        <p:spPr>
          <a:xfrm>
            <a:off x="1710906" y="4432614"/>
            <a:ext cx="5047172"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CATEGORY</a:t>
            </a:r>
            <a:endParaRPr lang="ko-KR" altLang="en-US" dirty="0"/>
          </a:p>
        </p:txBody>
      </p:sp>
      <p:sp>
        <p:nvSpPr>
          <p:cNvPr id="6" name="직사각형 5">
            <a:extLst>
              <a:ext uri="{FF2B5EF4-FFF2-40B4-BE49-F238E27FC236}">
                <a16:creationId xmlns:a16="http://schemas.microsoft.com/office/drawing/2014/main" id="{E4D7EAC8-72C0-7FA7-9E81-5EF436897F92}"/>
              </a:ext>
            </a:extLst>
          </p:cNvPr>
          <p:cNvSpPr/>
          <p:nvPr/>
        </p:nvSpPr>
        <p:spPr>
          <a:xfrm>
            <a:off x="6947139" y="4432613"/>
            <a:ext cx="93417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LOGIN</a:t>
            </a:r>
            <a:endParaRPr lang="ko-KR" altLang="en-US" dirty="0"/>
          </a:p>
        </p:txBody>
      </p:sp>
      <p:sp>
        <p:nvSpPr>
          <p:cNvPr id="7" name="직사각형 6">
            <a:extLst>
              <a:ext uri="{FF2B5EF4-FFF2-40B4-BE49-F238E27FC236}">
                <a16:creationId xmlns:a16="http://schemas.microsoft.com/office/drawing/2014/main" id="{80D7FAB7-A809-23CE-7038-C9D6789BF02A}"/>
              </a:ext>
            </a:extLst>
          </p:cNvPr>
          <p:cNvSpPr/>
          <p:nvPr/>
        </p:nvSpPr>
        <p:spPr>
          <a:xfrm>
            <a:off x="8070370" y="4432613"/>
            <a:ext cx="93417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CART</a:t>
            </a:r>
            <a:endParaRPr lang="ko-KR" altLang="en-US" dirty="0"/>
          </a:p>
        </p:txBody>
      </p:sp>
    </p:spTree>
    <p:extLst>
      <p:ext uri="{BB962C8B-B14F-4D97-AF65-F5344CB8AC3E}">
        <p14:creationId xmlns:p14="http://schemas.microsoft.com/office/powerpoint/2010/main" val="212915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FD4A1F7-0D16-DDB8-263B-35BE3F5C9BF8}"/>
              </a:ext>
            </a:extLst>
          </p:cNvPr>
          <p:cNvSpPr/>
          <p:nvPr/>
        </p:nvSpPr>
        <p:spPr>
          <a:xfrm>
            <a:off x="211350" y="4297676"/>
            <a:ext cx="8970750" cy="16286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3BFE6516-74C4-B667-363F-888CAF712E51}"/>
              </a:ext>
            </a:extLst>
          </p:cNvPr>
          <p:cNvSpPr>
            <a:spLocks noGrp="1"/>
          </p:cNvSpPr>
          <p:nvPr>
            <p:ph type="title"/>
          </p:nvPr>
        </p:nvSpPr>
        <p:spPr/>
        <p:txBody>
          <a:bodyPr/>
          <a:lstStyle/>
          <a:p>
            <a:r>
              <a:rPr lang="en-US" altLang="ko-KR" dirty="0"/>
              <a:t>FOOTER</a:t>
            </a:r>
            <a:endParaRPr lang="ko-KR" altLang="en-US" dirty="0"/>
          </a:p>
        </p:txBody>
      </p:sp>
      <p:sp>
        <p:nvSpPr>
          <p:cNvPr id="3" name="내용 개체 틀 2">
            <a:extLst>
              <a:ext uri="{FF2B5EF4-FFF2-40B4-BE49-F238E27FC236}">
                <a16:creationId xmlns:a16="http://schemas.microsoft.com/office/drawing/2014/main" id="{0234C1AF-CBB9-1F51-0325-88137BF26C60}"/>
              </a:ext>
            </a:extLst>
          </p:cNvPr>
          <p:cNvSpPr>
            <a:spLocks noGrp="1"/>
          </p:cNvSpPr>
          <p:nvPr>
            <p:ph idx="1"/>
          </p:nvPr>
        </p:nvSpPr>
        <p:spPr/>
        <p:txBody>
          <a:bodyPr/>
          <a:lstStyle/>
          <a:p>
            <a:r>
              <a:rPr lang="ko-KR" altLang="en-US" dirty="0"/>
              <a:t>개인정보처리방침</a:t>
            </a:r>
            <a:endParaRPr lang="en-US" altLang="ko-KR" dirty="0"/>
          </a:p>
          <a:p>
            <a:r>
              <a:rPr lang="en-US" altLang="ko-KR" dirty="0"/>
              <a:t>COPYRIGHT</a:t>
            </a:r>
          </a:p>
        </p:txBody>
      </p:sp>
      <p:sp>
        <p:nvSpPr>
          <p:cNvPr id="4" name="직사각형 3">
            <a:extLst>
              <a:ext uri="{FF2B5EF4-FFF2-40B4-BE49-F238E27FC236}">
                <a16:creationId xmlns:a16="http://schemas.microsoft.com/office/drawing/2014/main" id="{AD3BFDCE-6E23-D1A1-9C52-EFB3768B7616}"/>
              </a:ext>
            </a:extLst>
          </p:cNvPr>
          <p:cNvSpPr/>
          <p:nvPr/>
        </p:nvSpPr>
        <p:spPr>
          <a:xfrm>
            <a:off x="400410" y="4432615"/>
            <a:ext cx="6357667"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개인정보처리방침</a:t>
            </a:r>
          </a:p>
        </p:txBody>
      </p:sp>
      <p:sp>
        <p:nvSpPr>
          <p:cNvPr id="7" name="직사각형 6">
            <a:extLst>
              <a:ext uri="{FF2B5EF4-FFF2-40B4-BE49-F238E27FC236}">
                <a16:creationId xmlns:a16="http://schemas.microsoft.com/office/drawing/2014/main" id="{80D7FAB7-A809-23CE-7038-C9D6789BF02A}"/>
              </a:ext>
            </a:extLst>
          </p:cNvPr>
          <p:cNvSpPr/>
          <p:nvPr/>
        </p:nvSpPr>
        <p:spPr>
          <a:xfrm>
            <a:off x="6947137" y="4432613"/>
            <a:ext cx="205740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COPYRIGHT</a:t>
            </a:r>
            <a:endParaRPr lang="ko-KR" altLang="en-US" dirty="0"/>
          </a:p>
        </p:txBody>
      </p:sp>
    </p:spTree>
    <p:extLst>
      <p:ext uri="{BB962C8B-B14F-4D97-AF65-F5344CB8AC3E}">
        <p14:creationId xmlns:p14="http://schemas.microsoft.com/office/powerpoint/2010/main" val="1362372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D79474-C8F4-2F2B-E5E2-3E9D5E18B0CC}"/>
              </a:ext>
            </a:extLst>
          </p:cNvPr>
          <p:cNvSpPr>
            <a:spLocks noGrp="1"/>
          </p:cNvSpPr>
          <p:nvPr>
            <p:ph type="title"/>
          </p:nvPr>
        </p:nvSpPr>
        <p:spPr/>
        <p:txBody>
          <a:bodyPr/>
          <a:lstStyle/>
          <a:p>
            <a:r>
              <a:rPr lang="ko-KR" altLang="en-US" dirty="0" err="1"/>
              <a:t>사이트맵</a:t>
            </a:r>
            <a:endParaRPr lang="ko-KR" altLang="en-US" dirty="0"/>
          </a:p>
        </p:txBody>
      </p:sp>
      <p:sp>
        <p:nvSpPr>
          <p:cNvPr id="3" name="내용 개체 틀 2">
            <a:extLst>
              <a:ext uri="{FF2B5EF4-FFF2-40B4-BE49-F238E27FC236}">
                <a16:creationId xmlns:a16="http://schemas.microsoft.com/office/drawing/2014/main" id="{08A97997-73B2-F2CE-A925-A391F3EB6D16}"/>
              </a:ext>
            </a:extLst>
          </p:cNvPr>
          <p:cNvSpPr>
            <a:spLocks noGrp="1"/>
          </p:cNvSpPr>
          <p:nvPr>
            <p:ph idx="1"/>
          </p:nvPr>
        </p:nvSpPr>
        <p:spPr/>
        <p:txBody>
          <a:bodyPr>
            <a:normAutofit fontScale="55000" lnSpcReduction="20000"/>
          </a:bodyPr>
          <a:lstStyle/>
          <a:p>
            <a:r>
              <a:rPr lang="ko-KR" altLang="en-US" dirty="0"/>
              <a:t>메인 화면</a:t>
            </a:r>
          </a:p>
          <a:p>
            <a:r>
              <a:rPr lang="ko-KR" altLang="en-US" dirty="0"/>
              <a:t>        상품리스트</a:t>
            </a:r>
          </a:p>
          <a:p>
            <a:r>
              <a:rPr lang="ko-KR" altLang="en-US" dirty="0"/>
              <a:t>                </a:t>
            </a:r>
            <a:r>
              <a:rPr lang="ko-KR" altLang="en-US" dirty="0" err="1"/>
              <a:t>상품상세</a:t>
            </a:r>
            <a:endParaRPr lang="ko-KR" altLang="en-US" dirty="0"/>
          </a:p>
          <a:p>
            <a:endParaRPr lang="ko-KR" altLang="en-US" dirty="0"/>
          </a:p>
          <a:p>
            <a:r>
              <a:rPr lang="ko-KR" altLang="en-US" dirty="0"/>
              <a:t>        장바구니</a:t>
            </a:r>
          </a:p>
          <a:p>
            <a:r>
              <a:rPr lang="ko-KR" altLang="en-US" dirty="0"/>
              <a:t>                상품주문</a:t>
            </a:r>
          </a:p>
          <a:p>
            <a:endParaRPr lang="ko-KR" altLang="en-US" dirty="0"/>
          </a:p>
          <a:p>
            <a:r>
              <a:rPr lang="ko-KR" altLang="en-US" dirty="0"/>
              <a:t>        게시판 리스트</a:t>
            </a:r>
            <a:endParaRPr lang="en-US" altLang="ko-KR" dirty="0"/>
          </a:p>
          <a:p>
            <a:r>
              <a:rPr lang="ko-KR" altLang="en-US" dirty="0"/>
              <a:t>                 게시판 작성</a:t>
            </a:r>
          </a:p>
          <a:p>
            <a:r>
              <a:rPr lang="ko-KR" altLang="en-US" dirty="0"/>
              <a:t>                 게시판 상세</a:t>
            </a:r>
          </a:p>
          <a:p>
            <a:endParaRPr lang="ko-KR" altLang="en-US" dirty="0"/>
          </a:p>
          <a:p>
            <a:r>
              <a:rPr lang="ko-KR" altLang="en-US" dirty="0"/>
              <a:t>        회원정보</a:t>
            </a:r>
          </a:p>
          <a:p>
            <a:r>
              <a:rPr lang="ko-KR" altLang="en-US" dirty="0"/>
              <a:t>                회원정보 </a:t>
            </a:r>
          </a:p>
          <a:p>
            <a:r>
              <a:rPr lang="ko-KR" altLang="en-US" dirty="0"/>
              <a:t>                주문정보</a:t>
            </a:r>
            <a:endParaRPr lang="en-US" altLang="ko-KR" dirty="0"/>
          </a:p>
          <a:p>
            <a:r>
              <a:rPr lang="en-US" altLang="ko-KR" dirty="0"/>
              <a:t>                </a:t>
            </a:r>
            <a:r>
              <a:rPr lang="ko-KR" altLang="en-US" dirty="0"/>
              <a:t>회원가입</a:t>
            </a:r>
          </a:p>
        </p:txBody>
      </p:sp>
    </p:spTree>
    <p:extLst>
      <p:ext uri="{BB962C8B-B14F-4D97-AF65-F5344CB8AC3E}">
        <p14:creationId xmlns:p14="http://schemas.microsoft.com/office/powerpoint/2010/main" val="2233140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272604-AF53-F0BF-60CD-4FDE7E310ED1}"/>
              </a:ext>
            </a:extLst>
          </p:cNvPr>
          <p:cNvSpPr>
            <a:spLocks noGrp="1"/>
          </p:cNvSpPr>
          <p:nvPr>
            <p:ph type="title"/>
          </p:nvPr>
        </p:nvSpPr>
        <p:spPr/>
        <p:txBody>
          <a:bodyPr/>
          <a:lstStyle/>
          <a:p>
            <a:r>
              <a:rPr lang="ko-KR" altLang="en-US" dirty="0" err="1"/>
              <a:t>메인화면</a:t>
            </a:r>
            <a:endParaRPr lang="ko-KR" altLang="en-US" dirty="0"/>
          </a:p>
        </p:txBody>
      </p:sp>
      <p:pic>
        <p:nvPicPr>
          <p:cNvPr id="5" name="그림 4">
            <a:extLst>
              <a:ext uri="{FF2B5EF4-FFF2-40B4-BE49-F238E27FC236}">
                <a16:creationId xmlns:a16="http://schemas.microsoft.com/office/drawing/2014/main" id="{8D6B6913-2218-42D6-7F31-43636CE6B00A}"/>
              </a:ext>
            </a:extLst>
          </p:cNvPr>
          <p:cNvPicPr>
            <a:picLocks noChangeAspect="1"/>
          </p:cNvPicPr>
          <p:nvPr/>
        </p:nvPicPr>
        <p:blipFill>
          <a:blip r:embed="rId2"/>
          <a:stretch>
            <a:fillRect/>
          </a:stretch>
        </p:blipFill>
        <p:spPr>
          <a:xfrm>
            <a:off x="838199" y="1526875"/>
            <a:ext cx="8190831" cy="4071668"/>
          </a:xfrm>
          <a:prstGeom prst="rect">
            <a:avLst/>
          </a:prstGeom>
        </p:spPr>
      </p:pic>
    </p:spTree>
    <p:extLst>
      <p:ext uri="{BB962C8B-B14F-4D97-AF65-F5344CB8AC3E}">
        <p14:creationId xmlns:p14="http://schemas.microsoft.com/office/powerpoint/2010/main" val="32727098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상품 상세</a:t>
            </a:r>
          </a:p>
        </p:txBody>
      </p:sp>
      <p:pic>
        <p:nvPicPr>
          <p:cNvPr id="5" name="그림 4">
            <a:extLst>
              <a:ext uri="{FF2B5EF4-FFF2-40B4-BE49-F238E27FC236}">
                <a16:creationId xmlns:a16="http://schemas.microsoft.com/office/drawing/2014/main" id="{B1AC6008-2838-090E-E830-A53E86823911}"/>
              </a:ext>
            </a:extLst>
          </p:cNvPr>
          <p:cNvPicPr>
            <a:picLocks noChangeAspect="1"/>
          </p:cNvPicPr>
          <p:nvPr/>
        </p:nvPicPr>
        <p:blipFill>
          <a:blip r:embed="rId2"/>
          <a:stretch>
            <a:fillRect/>
          </a:stretch>
        </p:blipFill>
        <p:spPr>
          <a:xfrm>
            <a:off x="838200" y="1495979"/>
            <a:ext cx="8241102" cy="4107580"/>
          </a:xfrm>
          <a:prstGeom prst="rect">
            <a:avLst/>
          </a:prstGeom>
        </p:spPr>
      </p:pic>
    </p:spTree>
    <p:extLst>
      <p:ext uri="{BB962C8B-B14F-4D97-AF65-F5344CB8AC3E}">
        <p14:creationId xmlns:p14="http://schemas.microsoft.com/office/powerpoint/2010/main" val="3236706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장바구니</a:t>
            </a:r>
          </a:p>
        </p:txBody>
      </p:sp>
      <p:pic>
        <p:nvPicPr>
          <p:cNvPr id="5" name="그림 4">
            <a:extLst>
              <a:ext uri="{FF2B5EF4-FFF2-40B4-BE49-F238E27FC236}">
                <a16:creationId xmlns:a16="http://schemas.microsoft.com/office/drawing/2014/main" id="{D055E33F-5DF9-B0A9-30FA-2E103BB79D7A}"/>
              </a:ext>
            </a:extLst>
          </p:cNvPr>
          <p:cNvPicPr>
            <a:picLocks noChangeAspect="1"/>
          </p:cNvPicPr>
          <p:nvPr/>
        </p:nvPicPr>
        <p:blipFill>
          <a:blip r:embed="rId2"/>
          <a:stretch>
            <a:fillRect/>
          </a:stretch>
        </p:blipFill>
        <p:spPr>
          <a:xfrm>
            <a:off x="838200" y="1690688"/>
            <a:ext cx="8081513" cy="4028063"/>
          </a:xfrm>
          <a:prstGeom prst="rect">
            <a:avLst/>
          </a:prstGeom>
        </p:spPr>
      </p:pic>
    </p:spTree>
    <p:extLst>
      <p:ext uri="{BB962C8B-B14F-4D97-AF65-F5344CB8AC3E}">
        <p14:creationId xmlns:p14="http://schemas.microsoft.com/office/powerpoint/2010/main" val="2149221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게시판 리스트</a:t>
            </a:r>
          </a:p>
        </p:txBody>
      </p:sp>
      <p:sp>
        <p:nvSpPr>
          <p:cNvPr id="3" name="내용 개체 틀 2">
            <a:extLst>
              <a:ext uri="{FF2B5EF4-FFF2-40B4-BE49-F238E27FC236}">
                <a16:creationId xmlns:a16="http://schemas.microsoft.com/office/drawing/2014/main" id="{8F11B345-C149-F796-796E-4DAE05C3115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253194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게시판 상세</a:t>
            </a:r>
          </a:p>
        </p:txBody>
      </p:sp>
      <p:sp>
        <p:nvSpPr>
          <p:cNvPr id="3" name="내용 개체 틀 2">
            <a:extLst>
              <a:ext uri="{FF2B5EF4-FFF2-40B4-BE49-F238E27FC236}">
                <a16:creationId xmlns:a16="http://schemas.microsoft.com/office/drawing/2014/main" id="{8F11B345-C149-F796-796E-4DAE05C3115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38009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a:t>회원가입</a:t>
            </a:r>
            <a:endParaRPr lang="ko-KR" altLang="en-US" dirty="0"/>
          </a:p>
        </p:txBody>
      </p:sp>
      <p:pic>
        <p:nvPicPr>
          <p:cNvPr id="5" name="그림 4">
            <a:extLst>
              <a:ext uri="{FF2B5EF4-FFF2-40B4-BE49-F238E27FC236}">
                <a16:creationId xmlns:a16="http://schemas.microsoft.com/office/drawing/2014/main" id="{0924CA74-C186-CE5C-DFAC-AB703632C0C9}"/>
              </a:ext>
            </a:extLst>
          </p:cNvPr>
          <p:cNvPicPr>
            <a:picLocks noChangeAspect="1"/>
          </p:cNvPicPr>
          <p:nvPr/>
        </p:nvPicPr>
        <p:blipFill>
          <a:blip r:embed="rId2"/>
          <a:stretch>
            <a:fillRect/>
          </a:stretch>
        </p:blipFill>
        <p:spPr>
          <a:xfrm>
            <a:off x="838200" y="1690688"/>
            <a:ext cx="7924800" cy="4173812"/>
          </a:xfrm>
          <a:prstGeom prst="rect">
            <a:avLst/>
          </a:prstGeom>
        </p:spPr>
      </p:pic>
    </p:spTree>
    <p:extLst>
      <p:ext uri="{BB962C8B-B14F-4D97-AF65-F5344CB8AC3E}">
        <p14:creationId xmlns:p14="http://schemas.microsoft.com/office/powerpoint/2010/main" val="2784641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960E0A-906A-5350-1298-3499D8D4202B}"/>
              </a:ext>
            </a:extLst>
          </p:cNvPr>
          <p:cNvSpPr>
            <a:spLocks noGrp="1"/>
          </p:cNvSpPr>
          <p:nvPr>
            <p:ph type="title"/>
          </p:nvPr>
        </p:nvSpPr>
        <p:spPr/>
        <p:txBody>
          <a:bodyPr/>
          <a:lstStyle/>
          <a:p>
            <a:r>
              <a:rPr lang="en-US" altLang="ko-KR" dirty="0"/>
              <a:t>SSL</a:t>
            </a:r>
            <a:endParaRPr lang="ko-KR" altLang="en-US" dirty="0"/>
          </a:p>
        </p:txBody>
      </p:sp>
      <p:sp>
        <p:nvSpPr>
          <p:cNvPr id="3" name="내용 개체 틀 2">
            <a:extLst>
              <a:ext uri="{FF2B5EF4-FFF2-40B4-BE49-F238E27FC236}">
                <a16:creationId xmlns:a16="http://schemas.microsoft.com/office/drawing/2014/main" id="{2C5FE656-E11D-5121-2C03-7A833532D370}"/>
              </a:ext>
            </a:extLst>
          </p:cNvPr>
          <p:cNvSpPr>
            <a:spLocks noGrp="1"/>
          </p:cNvSpPr>
          <p:nvPr>
            <p:ph idx="1"/>
          </p:nvPr>
        </p:nvSpPr>
        <p:spPr/>
        <p:txBody>
          <a:bodyPr/>
          <a:lstStyle/>
          <a:p>
            <a:r>
              <a:rPr lang="en-US" altLang="ko-KR" dirty="0"/>
              <a:t>SECURE SOCKET LAYER</a:t>
            </a:r>
            <a:endParaRPr lang="ko-KR" altLang="en-US" dirty="0"/>
          </a:p>
        </p:txBody>
      </p:sp>
    </p:spTree>
    <p:extLst>
      <p:ext uri="{BB962C8B-B14F-4D97-AF65-F5344CB8AC3E}">
        <p14:creationId xmlns:p14="http://schemas.microsoft.com/office/powerpoint/2010/main" val="2211937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50562D-0F33-53AD-BF01-5D940404584C}"/>
              </a:ext>
            </a:extLst>
          </p:cNvPr>
          <p:cNvSpPr>
            <a:spLocks noGrp="1"/>
          </p:cNvSpPr>
          <p:nvPr>
            <p:ph type="title"/>
          </p:nvPr>
        </p:nvSpPr>
        <p:spPr/>
        <p:txBody>
          <a:bodyPr/>
          <a:lstStyle/>
          <a:p>
            <a:r>
              <a:rPr lang="ko-KR" altLang="en-US" dirty="0"/>
              <a:t>웹 개발자들이 주로 작업하는 환경</a:t>
            </a:r>
          </a:p>
        </p:txBody>
      </p:sp>
      <p:sp>
        <p:nvSpPr>
          <p:cNvPr id="3" name="내용 개체 틀 2">
            <a:extLst>
              <a:ext uri="{FF2B5EF4-FFF2-40B4-BE49-F238E27FC236}">
                <a16:creationId xmlns:a16="http://schemas.microsoft.com/office/drawing/2014/main" id="{D0BACEA2-B0F8-4AC3-4B6F-4C83F8D151B7}"/>
              </a:ext>
            </a:extLst>
          </p:cNvPr>
          <p:cNvSpPr>
            <a:spLocks noGrp="1"/>
          </p:cNvSpPr>
          <p:nvPr>
            <p:ph idx="1"/>
          </p:nvPr>
        </p:nvSpPr>
        <p:spPr/>
        <p:txBody>
          <a:bodyPr>
            <a:normAutofit fontScale="70000" lnSpcReduction="20000"/>
          </a:bodyPr>
          <a:lstStyle/>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프레임워크</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J2EE, ASP.NET MVC, ASP.NET Webform, Struts, Spring, </a:t>
            </a:r>
            <a:r>
              <a:rPr lang="en-US" altLang="ko-KR" b="0" i="0" dirty="0" err="1">
                <a:solidFill>
                  <a:srgbClr val="202122"/>
                </a:solidFill>
                <a:effectLst/>
                <a:latin typeface="Arial" panose="020B0604020202020204" pitchFamily="34" charset="0"/>
              </a:rPr>
              <a:t>ibatis</a:t>
            </a:r>
            <a:r>
              <a:rPr lang="en-US" altLang="ko-KR" b="0" i="0" dirty="0">
                <a:solidFill>
                  <a:srgbClr val="202122"/>
                </a:solidFill>
                <a:effectLst/>
                <a:latin typeface="Arial" panose="020B0604020202020204" pitchFamily="34" charset="0"/>
              </a:rPr>
              <a:t> , hibernate , </a:t>
            </a:r>
            <a:r>
              <a:rPr lang="en-US" altLang="ko-KR" b="0" i="0" dirty="0" err="1">
                <a:solidFill>
                  <a:srgbClr val="202122"/>
                </a:solidFill>
                <a:effectLst/>
                <a:latin typeface="Arial" panose="020B0604020202020204" pitchFamily="34" charset="0"/>
              </a:rPr>
              <a:t>gwt</a:t>
            </a:r>
            <a:r>
              <a:rPr lang="en-US" altLang="ko-KR" b="0" i="0" dirty="0">
                <a:solidFill>
                  <a:srgbClr val="202122"/>
                </a:solidFill>
                <a:effectLst/>
                <a:latin typeface="Arial" panose="020B0604020202020204" pitchFamily="34" charset="0"/>
              </a:rPr>
              <a:t> ,spring </a:t>
            </a:r>
            <a:r>
              <a:rPr lang="en-US" altLang="ko-KR" b="0" i="0" dirty="0" err="1">
                <a:solidFill>
                  <a:srgbClr val="202122"/>
                </a:solidFill>
                <a:effectLst/>
                <a:latin typeface="Arial" panose="020B0604020202020204" pitchFamily="34" charset="0"/>
              </a:rPr>
              <a:t>roo</a:t>
            </a:r>
            <a:r>
              <a:rPr lang="en-US" altLang="ko-KR" b="0" i="0" dirty="0">
                <a:solidFill>
                  <a:srgbClr val="202122"/>
                </a:solidFill>
                <a:effectLst/>
                <a:latin typeface="Arial" panose="020B0604020202020204" pitchFamily="34" charset="0"/>
              </a:rPr>
              <a:t>, </a:t>
            </a:r>
            <a:r>
              <a:rPr lang="en-US" altLang="ko-KR" b="0" i="0" dirty="0" err="1">
                <a:solidFill>
                  <a:srgbClr val="202122"/>
                </a:solidFill>
                <a:effectLst/>
                <a:latin typeface="Arial" panose="020B0604020202020204" pitchFamily="34" charset="0"/>
              </a:rPr>
              <a:t>sitemesh</a:t>
            </a:r>
            <a:r>
              <a:rPr lang="en-US" altLang="ko-KR" b="0" i="0" dirty="0">
                <a:solidFill>
                  <a:srgbClr val="202122"/>
                </a:solidFill>
                <a:effectLst/>
                <a:latin typeface="Arial" panose="020B0604020202020204" pitchFamily="34" charset="0"/>
              </a:rPr>
              <a:t> , </a:t>
            </a:r>
            <a:r>
              <a:rPr lang="en-US" altLang="ko-KR" b="0" i="0" dirty="0" err="1">
                <a:solidFill>
                  <a:srgbClr val="202122"/>
                </a:solidFill>
                <a:effectLst/>
                <a:latin typeface="Arial" panose="020B0604020202020204" pitchFamily="34" charset="0"/>
              </a:rPr>
              <a:t>oscache</a:t>
            </a:r>
            <a:r>
              <a:rPr lang="en-US" altLang="ko-KR" b="0" i="0" dirty="0">
                <a:solidFill>
                  <a:srgbClr val="202122"/>
                </a:solidFill>
                <a:effectLst/>
                <a:latin typeface="Arial" panose="020B0604020202020204" pitchFamily="34" charset="0"/>
              </a:rPr>
              <a:t>, tiles, </a:t>
            </a:r>
            <a:r>
              <a:rPr lang="en-US" altLang="ko-KR" b="0" i="0" dirty="0" err="1">
                <a:solidFill>
                  <a:srgbClr val="202122"/>
                </a:solidFill>
                <a:effectLst/>
                <a:latin typeface="Arial" panose="020B0604020202020204" pitchFamily="34" charset="0"/>
              </a:rPr>
              <a:t>templete</a:t>
            </a:r>
            <a:r>
              <a:rPr lang="en-US" altLang="ko-KR" b="0" i="0" dirty="0">
                <a:solidFill>
                  <a:srgbClr val="202122"/>
                </a:solidFill>
                <a:effectLst/>
                <a:latin typeface="Arial" panose="020B0604020202020204" pitchFamily="34" charset="0"/>
              </a:rPr>
              <a:t>_, express, Django</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데이터베이스</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Oracle, MS SQL, </a:t>
            </a:r>
            <a:r>
              <a:rPr lang="en-US" altLang="ko-KR" b="0" i="0" dirty="0" err="1">
                <a:solidFill>
                  <a:srgbClr val="202122"/>
                </a:solidFill>
                <a:effectLst/>
                <a:latin typeface="Arial" panose="020B0604020202020204" pitchFamily="34" charset="0"/>
              </a:rPr>
              <a:t>Mysql</a:t>
            </a:r>
            <a:r>
              <a:rPr lang="en-US" altLang="ko-KR" b="0" i="0" dirty="0">
                <a:solidFill>
                  <a:srgbClr val="202122"/>
                </a:solidFill>
                <a:effectLst/>
                <a:latin typeface="Arial" panose="020B0604020202020204" pitchFamily="34" charset="0"/>
              </a:rPr>
              <a:t>, Postgres</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버전 관리</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a:t>
            </a:r>
            <a:r>
              <a:rPr lang="en-US" altLang="ko-KR" b="0" i="0" dirty="0" err="1">
                <a:solidFill>
                  <a:srgbClr val="202122"/>
                </a:solidFill>
                <a:effectLst/>
                <a:latin typeface="Arial" panose="020B0604020202020204" pitchFamily="34" charset="0"/>
              </a:rPr>
              <a:t>WinCVS</a:t>
            </a:r>
            <a:r>
              <a:rPr lang="en-US" altLang="ko-KR" b="0" i="0" dirty="0">
                <a:solidFill>
                  <a:srgbClr val="202122"/>
                </a:solidFill>
                <a:effectLst/>
                <a:latin typeface="Arial" panose="020B0604020202020204" pitchFamily="34" charset="0"/>
              </a:rPr>
              <a:t>, </a:t>
            </a:r>
            <a:r>
              <a:rPr lang="en-US" altLang="ko-KR" b="0" i="0" dirty="0" err="1">
                <a:solidFill>
                  <a:srgbClr val="202122"/>
                </a:solidFill>
                <a:effectLst/>
                <a:latin typeface="Arial" panose="020B0604020202020204" pitchFamily="34" charset="0"/>
              </a:rPr>
              <a:t>TotoiseCVS</a:t>
            </a:r>
            <a:r>
              <a:rPr lang="en-US" altLang="ko-KR" b="0" i="0" dirty="0">
                <a:solidFill>
                  <a:srgbClr val="202122"/>
                </a:solidFill>
                <a:effectLst/>
                <a:latin typeface="Arial" panose="020B0604020202020204" pitchFamily="34" charset="0"/>
              </a:rPr>
              <a:t>, Subversion, Rational ClearCase, git</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웹 서버</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Nginx, Apache, Tomcat, JBoss, WAS, Bea Logic, IIS , jetty</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도구</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이클립스</a:t>
            </a:r>
            <a:r>
              <a:rPr lang="en-US" altLang="ko-KR" b="0" i="0" dirty="0">
                <a:solidFill>
                  <a:srgbClr val="202122"/>
                </a:solidFill>
                <a:effectLst/>
                <a:latin typeface="Arial" panose="020B0604020202020204" pitchFamily="34" charset="0"/>
              </a:rPr>
              <a:t>, WASD, </a:t>
            </a:r>
            <a:r>
              <a:rPr lang="en-US" altLang="ko-KR" b="0" i="0" dirty="0" err="1">
                <a:solidFill>
                  <a:srgbClr val="202122"/>
                </a:solidFill>
                <a:effectLst/>
                <a:latin typeface="Arial" panose="020B0604020202020204" pitchFamily="34" charset="0"/>
              </a:rPr>
              <a:t>Editplus</a:t>
            </a:r>
            <a:r>
              <a:rPr lang="en-US" altLang="ko-KR" b="0" i="0" dirty="0">
                <a:solidFill>
                  <a:srgbClr val="202122"/>
                </a:solidFill>
                <a:effectLst/>
                <a:latin typeface="Arial" panose="020B0604020202020204" pitchFamily="34" charset="0"/>
              </a:rPr>
              <a:t>, Oracle Developer, </a:t>
            </a:r>
            <a:r>
              <a:rPr lang="ko-KR" altLang="en-US" b="0" i="0" dirty="0">
                <a:solidFill>
                  <a:srgbClr val="202122"/>
                </a:solidFill>
                <a:effectLst/>
                <a:latin typeface="Arial" panose="020B0604020202020204" pitchFamily="34" charset="0"/>
              </a:rPr>
              <a:t>메모장</a:t>
            </a:r>
            <a:r>
              <a:rPr lang="en-US" altLang="ko-KR" b="0" i="0" dirty="0">
                <a:solidFill>
                  <a:srgbClr val="202122"/>
                </a:solidFill>
                <a:effectLst/>
                <a:latin typeface="Arial" panose="020B0604020202020204" pitchFamily="34" charset="0"/>
              </a:rPr>
              <a:t>, Notepad++, Putty, FTP </a:t>
            </a:r>
            <a:r>
              <a:rPr lang="ko-KR" altLang="en-US" b="0" i="0" dirty="0">
                <a:solidFill>
                  <a:srgbClr val="202122"/>
                </a:solidFill>
                <a:effectLst/>
                <a:latin typeface="Arial" panose="020B0604020202020204" pitchFamily="34" charset="0"/>
              </a:rPr>
              <a:t>클라이언트</a:t>
            </a:r>
            <a:r>
              <a:rPr lang="en-US" altLang="ko-KR" b="0" i="0" dirty="0">
                <a:solidFill>
                  <a:srgbClr val="202122"/>
                </a:solidFill>
                <a:effectLst/>
                <a:latin typeface="Arial" panose="020B0604020202020204" pitchFamily="34" charset="0"/>
              </a:rPr>
              <a:t>, Zend Studio, </a:t>
            </a:r>
            <a:r>
              <a:rPr lang="ko-KR" altLang="en-US" b="0" i="0" dirty="0">
                <a:solidFill>
                  <a:srgbClr val="202122"/>
                </a:solidFill>
                <a:effectLst/>
                <a:latin typeface="Arial" panose="020B0604020202020204" pitchFamily="34" charset="0"/>
              </a:rPr>
              <a:t>비주얼 스튜디오</a:t>
            </a:r>
          </a:p>
        </p:txBody>
      </p:sp>
      <p:pic>
        <p:nvPicPr>
          <p:cNvPr id="4" name="그림 3">
            <a:extLst>
              <a:ext uri="{FF2B5EF4-FFF2-40B4-BE49-F238E27FC236}">
                <a16:creationId xmlns:a16="http://schemas.microsoft.com/office/drawing/2014/main" id="{525867BF-9EF7-3DD2-C798-DD2347B5472C}"/>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054915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6B1712-7745-7B8F-CF7D-130942D34131}"/>
              </a:ext>
            </a:extLst>
          </p:cNvPr>
          <p:cNvSpPr>
            <a:spLocks noGrp="1"/>
          </p:cNvSpPr>
          <p:nvPr>
            <p:ph type="title"/>
          </p:nvPr>
        </p:nvSpPr>
        <p:spPr/>
        <p:txBody>
          <a:bodyPr/>
          <a:lstStyle/>
          <a:p>
            <a:r>
              <a:rPr lang="en-US" altLang="ko-KR" dirty="0"/>
              <a:t>ADMIN &gt; login</a:t>
            </a:r>
            <a:endParaRPr lang="ko-KR" altLang="en-US" dirty="0"/>
          </a:p>
        </p:txBody>
      </p:sp>
      <p:pic>
        <p:nvPicPr>
          <p:cNvPr id="6" name="그림 5">
            <a:extLst>
              <a:ext uri="{FF2B5EF4-FFF2-40B4-BE49-F238E27FC236}">
                <a16:creationId xmlns:a16="http://schemas.microsoft.com/office/drawing/2014/main" id="{CBB44084-B82E-8394-00D3-1C9D095F599B}"/>
              </a:ext>
            </a:extLst>
          </p:cNvPr>
          <p:cNvPicPr>
            <a:picLocks noChangeAspect="1"/>
          </p:cNvPicPr>
          <p:nvPr/>
        </p:nvPicPr>
        <p:blipFill>
          <a:blip r:embed="rId2"/>
          <a:stretch>
            <a:fillRect/>
          </a:stretch>
        </p:blipFill>
        <p:spPr>
          <a:xfrm>
            <a:off x="838199" y="1823738"/>
            <a:ext cx="8148607" cy="4042223"/>
          </a:xfrm>
          <a:prstGeom prst="rect">
            <a:avLst/>
          </a:prstGeom>
        </p:spPr>
      </p:pic>
    </p:spTree>
    <p:extLst>
      <p:ext uri="{BB962C8B-B14F-4D97-AF65-F5344CB8AC3E}">
        <p14:creationId xmlns:p14="http://schemas.microsoft.com/office/powerpoint/2010/main" val="1929254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A0B8F0-695A-308F-459D-00E7935989B2}"/>
              </a:ext>
            </a:extLst>
          </p:cNvPr>
          <p:cNvSpPr>
            <a:spLocks noGrp="1"/>
          </p:cNvSpPr>
          <p:nvPr>
            <p:ph type="title"/>
          </p:nvPr>
        </p:nvSpPr>
        <p:spPr/>
        <p:txBody>
          <a:bodyPr/>
          <a:lstStyle/>
          <a:p>
            <a:r>
              <a:rPr lang="en-US" altLang="ko-KR" dirty="0"/>
              <a:t>ADMIN &gt; dashboard</a:t>
            </a:r>
            <a:endParaRPr lang="ko-KR" altLang="en-US" dirty="0"/>
          </a:p>
        </p:txBody>
      </p:sp>
      <p:pic>
        <p:nvPicPr>
          <p:cNvPr id="4" name="그림 3">
            <a:extLst>
              <a:ext uri="{FF2B5EF4-FFF2-40B4-BE49-F238E27FC236}">
                <a16:creationId xmlns:a16="http://schemas.microsoft.com/office/drawing/2014/main" id="{AC863D51-CD2F-BA48-A10E-40C4CFA78E57}"/>
              </a:ext>
            </a:extLst>
          </p:cNvPr>
          <p:cNvPicPr>
            <a:picLocks noChangeAspect="1"/>
          </p:cNvPicPr>
          <p:nvPr/>
        </p:nvPicPr>
        <p:blipFill>
          <a:blip r:embed="rId2"/>
          <a:stretch>
            <a:fillRect/>
          </a:stretch>
        </p:blipFill>
        <p:spPr>
          <a:xfrm>
            <a:off x="838200" y="1888382"/>
            <a:ext cx="8131914" cy="4055218"/>
          </a:xfrm>
          <a:prstGeom prst="rect">
            <a:avLst/>
          </a:prstGeom>
        </p:spPr>
      </p:pic>
    </p:spTree>
    <p:extLst>
      <p:ext uri="{BB962C8B-B14F-4D97-AF65-F5344CB8AC3E}">
        <p14:creationId xmlns:p14="http://schemas.microsoft.com/office/powerpoint/2010/main" val="3266702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E10D3C-5FF6-0E60-2CCB-E9AC1964FC23}"/>
              </a:ext>
            </a:extLst>
          </p:cNvPr>
          <p:cNvSpPr>
            <a:spLocks noGrp="1"/>
          </p:cNvSpPr>
          <p:nvPr>
            <p:ph type="title"/>
          </p:nvPr>
        </p:nvSpPr>
        <p:spPr/>
        <p:txBody>
          <a:bodyPr/>
          <a:lstStyle/>
          <a:p>
            <a:r>
              <a:rPr lang="en-US" altLang="ko-KR" dirty="0"/>
              <a:t>ADMIN &gt; </a:t>
            </a:r>
            <a:r>
              <a:rPr lang="ko-KR" altLang="en-US" dirty="0"/>
              <a:t>주문목록</a:t>
            </a:r>
          </a:p>
        </p:txBody>
      </p:sp>
      <p:pic>
        <p:nvPicPr>
          <p:cNvPr id="4" name="그림 3">
            <a:extLst>
              <a:ext uri="{FF2B5EF4-FFF2-40B4-BE49-F238E27FC236}">
                <a16:creationId xmlns:a16="http://schemas.microsoft.com/office/drawing/2014/main" id="{8CC43E2F-009F-06D6-2AB4-75ACFC7613AC}"/>
              </a:ext>
            </a:extLst>
          </p:cNvPr>
          <p:cNvPicPr>
            <a:picLocks noChangeAspect="1"/>
          </p:cNvPicPr>
          <p:nvPr/>
        </p:nvPicPr>
        <p:blipFill>
          <a:blip r:embed="rId2"/>
          <a:stretch>
            <a:fillRect/>
          </a:stretch>
        </p:blipFill>
        <p:spPr>
          <a:xfrm>
            <a:off x="838200" y="1690688"/>
            <a:ext cx="8338766" cy="4123516"/>
          </a:xfrm>
          <a:prstGeom prst="rect">
            <a:avLst/>
          </a:prstGeom>
        </p:spPr>
      </p:pic>
    </p:spTree>
    <p:extLst>
      <p:ext uri="{BB962C8B-B14F-4D97-AF65-F5344CB8AC3E}">
        <p14:creationId xmlns:p14="http://schemas.microsoft.com/office/powerpoint/2010/main" val="623352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62552-74BA-2283-4C45-C9180B6D452B}"/>
              </a:ext>
            </a:extLst>
          </p:cNvPr>
          <p:cNvSpPr>
            <a:spLocks noGrp="1"/>
          </p:cNvSpPr>
          <p:nvPr>
            <p:ph type="title"/>
          </p:nvPr>
        </p:nvSpPr>
        <p:spPr/>
        <p:txBody>
          <a:bodyPr/>
          <a:lstStyle/>
          <a:p>
            <a:r>
              <a:rPr lang="en-US" altLang="ko-KR" dirty="0"/>
              <a:t>ADMIN &gt; </a:t>
            </a:r>
            <a:r>
              <a:rPr lang="ko-KR" altLang="en-US" dirty="0"/>
              <a:t>주문상세</a:t>
            </a:r>
          </a:p>
        </p:txBody>
      </p:sp>
      <p:pic>
        <p:nvPicPr>
          <p:cNvPr id="4" name="그림 3">
            <a:extLst>
              <a:ext uri="{FF2B5EF4-FFF2-40B4-BE49-F238E27FC236}">
                <a16:creationId xmlns:a16="http://schemas.microsoft.com/office/drawing/2014/main" id="{1A85C674-0527-0DBA-8E16-FE07D8BEBE5A}"/>
              </a:ext>
            </a:extLst>
          </p:cNvPr>
          <p:cNvPicPr>
            <a:picLocks noChangeAspect="1"/>
          </p:cNvPicPr>
          <p:nvPr/>
        </p:nvPicPr>
        <p:blipFill>
          <a:blip r:embed="rId2"/>
          <a:stretch>
            <a:fillRect/>
          </a:stretch>
        </p:blipFill>
        <p:spPr>
          <a:xfrm>
            <a:off x="838200" y="1690688"/>
            <a:ext cx="8373374" cy="4162434"/>
          </a:xfrm>
          <a:prstGeom prst="rect">
            <a:avLst/>
          </a:prstGeom>
        </p:spPr>
      </p:pic>
    </p:spTree>
    <p:extLst>
      <p:ext uri="{BB962C8B-B14F-4D97-AF65-F5344CB8AC3E}">
        <p14:creationId xmlns:p14="http://schemas.microsoft.com/office/powerpoint/2010/main" val="10750236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2AC288-B812-737B-4352-CCC9C8847229}"/>
              </a:ext>
            </a:extLst>
          </p:cNvPr>
          <p:cNvSpPr>
            <a:spLocks noGrp="1"/>
          </p:cNvSpPr>
          <p:nvPr>
            <p:ph type="title"/>
          </p:nvPr>
        </p:nvSpPr>
        <p:spPr/>
        <p:txBody>
          <a:bodyPr/>
          <a:lstStyle/>
          <a:p>
            <a:r>
              <a:rPr lang="en-US" altLang="ko-KR" dirty="0"/>
              <a:t>ADMIN &gt; </a:t>
            </a:r>
            <a:r>
              <a:rPr lang="ko-KR" altLang="en-US" dirty="0"/>
              <a:t>상품목록</a:t>
            </a:r>
          </a:p>
        </p:txBody>
      </p:sp>
      <p:pic>
        <p:nvPicPr>
          <p:cNvPr id="4" name="그림 3">
            <a:extLst>
              <a:ext uri="{FF2B5EF4-FFF2-40B4-BE49-F238E27FC236}">
                <a16:creationId xmlns:a16="http://schemas.microsoft.com/office/drawing/2014/main" id="{A0D5F0EB-F2D6-9423-ED12-0A7237FB6297}"/>
              </a:ext>
            </a:extLst>
          </p:cNvPr>
          <p:cNvPicPr>
            <a:picLocks noChangeAspect="1"/>
          </p:cNvPicPr>
          <p:nvPr/>
        </p:nvPicPr>
        <p:blipFill>
          <a:blip r:embed="rId2"/>
          <a:stretch>
            <a:fillRect/>
          </a:stretch>
        </p:blipFill>
        <p:spPr>
          <a:xfrm>
            <a:off x="838200" y="1690688"/>
            <a:ext cx="8314426" cy="4144140"/>
          </a:xfrm>
          <a:prstGeom prst="rect">
            <a:avLst/>
          </a:prstGeom>
        </p:spPr>
      </p:pic>
    </p:spTree>
    <p:extLst>
      <p:ext uri="{BB962C8B-B14F-4D97-AF65-F5344CB8AC3E}">
        <p14:creationId xmlns:p14="http://schemas.microsoft.com/office/powerpoint/2010/main" val="1194419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7F9EA6-091B-C0F4-06A3-7924375C0715}"/>
              </a:ext>
            </a:extLst>
          </p:cNvPr>
          <p:cNvSpPr>
            <a:spLocks noGrp="1"/>
          </p:cNvSpPr>
          <p:nvPr>
            <p:ph type="title"/>
          </p:nvPr>
        </p:nvSpPr>
        <p:spPr/>
        <p:txBody>
          <a:bodyPr/>
          <a:lstStyle/>
          <a:p>
            <a:r>
              <a:rPr lang="en-US" altLang="ko-KR" dirty="0"/>
              <a:t>ADMIN &gt; </a:t>
            </a:r>
            <a:r>
              <a:rPr lang="ko-KR" altLang="en-US" dirty="0" err="1"/>
              <a:t>상품상세</a:t>
            </a:r>
            <a:endParaRPr lang="ko-KR" altLang="en-US" dirty="0"/>
          </a:p>
        </p:txBody>
      </p:sp>
      <p:pic>
        <p:nvPicPr>
          <p:cNvPr id="4" name="그림 3">
            <a:extLst>
              <a:ext uri="{FF2B5EF4-FFF2-40B4-BE49-F238E27FC236}">
                <a16:creationId xmlns:a16="http://schemas.microsoft.com/office/drawing/2014/main" id="{F956D047-B2A8-8465-C528-C5F1ADD4776F}"/>
              </a:ext>
            </a:extLst>
          </p:cNvPr>
          <p:cNvPicPr>
            <a:picLocks noChangeAspect="1"/>
          </p:cNvPicPr>
          <p:nvPr/>
        </p:nvPicPr>
        <p:blipFill>
          <a:blip r:embed="rId2"/>
          <a:stretch>
            <a:fillRect/>
          </a:stretch>
        </p:blipFill>
        <p:spPr>
          <a:xfrm>
            <a:off x="838200" y="1690688"/>
            <a:ext cx="8373374" cy="4151542"/>
          </a:xfrm>
          <a:prstGeom prst="rect">
            <a:avLst/>
          </a:prstGeom>
        </p:spPr>
      </p:pic>
    </p:spTree>
    <p:extLst>
      <p:ext uri="{BB962C8B-B14F-4D97-AF65-F5344CB8AC3E}">
        <p14:creationId xmlns:p14="http://schemas.microsoft.com/office/powerpoint/2010/main" val="12404823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B2A7D2-E6C7-6808-3AE1-BB10D722201B}"/>
              </a:ext>
            </a:extLst>
          </p:cNvPr>
          <p:cNvSpPr>
            <a:spLocks noGrp="1"/>
          </p:cNvSpPr>
          <p:nvPr>
            <p:ph type="title"/>
          </p:nvPr>
        </p:nvSpPr>
        <p:spPr/>
        <p:txBody>
          <a:bodyPr/>
          <a:lstStyle/>
          <a:p>
            <a:r>
              <a:rPr lang="en-US" altLang="ko-KR" dirty="0"/>
              <a:t>ADMIN &gt; </a:t>
            </a:r>
            <a:r>
              <a:rPr lang="ko-KR" altLang="en-US" dirty="0"/>
              <a:t>회원목록</a:t>
            </a:r>
          </a:p>
        </p:txBody>
      </p:sp>
      <p:pic>
        <p:nvPicPr>
          <p:cNvPr id="4" name="그림 3">
            <a:extLst>
              <a:ext uri="{FF2B5EF4-FFF2-40B4-BE49-F238E27FC236}">
                <a16:creationId xmlns:a16="http://schemas.microsoft.com/office/drawing/2014/main" id="{F7A8AFC4-D564-96CE-74A4-92F0ADA37996}"/>
              </a:ext>
            </a:extLst>
          </p:cNvPr>
          <p:cNvPicPr>
            <a:picLocks noChangeAspect="1"/>
          </p:cNvPicPr>
          <p:nvPr/>
        </p:nvPicPr>
        <p:blipFill>
          <a:blip r:embed="rId2"/>
          <a:stretch>
            <a:fillRect/>
          </a:stretch>
        </p:blipFill>
        <p:spPr>
          <a:xfrm>
            <a:off x="838200" y="1690688"/>
            <a:ext cx="8262668" cy="4137860"/>
          </a:xfrm>
          <a:prstGeom prst="rect">
            <a:avLst/>
          </a:prstGeom>
        </p:spPr>
      </p:pic>
    </p:spTree>
    <p:extLst>
      <p:ext uri="{BB962C8B-B14F-4D97-AF65-F5344CB8AC3E}">
        <p14:creationId xmlns:p14="http://schemas.microsoft.com/office/powerpoint/2010/main" val="37495485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D5BC77-8CE7-9482-A51E-69C788D06C1E}"/>
              </a:ext>
            </a:extLst>
          </p:cNvPr>
          <p:cNvSpPr>
            <a:spLocks noGrp="1"/>
          </p:cNvSpPr>
          <p:nvPr>
            <p:ph type="title"/>
          </p:nvPr>
        </p:nvSpPr>
        <p:spPr/>
        <p:txBody>
          <a:bodyPr/>
          <a:lstStyle/>
          <a:p>
            <a:r>
              <a:rPr lang="en-US" altLang="ko-KR" dirty="0"/>
              <a:t>ADMIN &gt; </a:t>
            </a:r>
            <a:r>
              <a:rPr lang="ko-KR" altLang="en-US" dirty="0" err="1"/>
              <a:t>회원상세</a:t>
            </a:r>
            <a:endParaRPr lang="ko-KR" altLang="en-US" dirty="0"/>
          </a:p>
        </p:txBody>
      </p:sp>
      <p:pic>
        <p:nvPicPr>
          <p:cNvPr id="4" name="그림 3">
            <a:extLst>
              <a:ext uri="{FF2B5EF4-FFF2-40B4-BE49-F238E27FC236}">
                <a16:creationId xmlns:a16="http://schemas.microsoft.com/office/drawing/2014/main" id="{5CFCE69B-B49C-13EE-6F11-61B927804873}"/>
              </a:ext>
            </a:extLst>
          </p:cNvPr>
          <p:cNvPicPr>
            <a:picLocks noChangeAspect="1"/>
          </p:cNvPicPr>
          <p:nvPr/>
        </p:nvPicPr>
        <p:blipFill>
          <a:blip r:embed="rId2"/>
          <a:stretch>
            <a:fillRect/>
          </a:stretch>
        </p:blipFill>
        <p:spPr>
          <a:xfrm>
            <a:off x="838200" y="1690688"/>
            <a:ext cx="8305800" cy="4128970"/>
          </a:xfrm>
          <a:prstGeom prst="rect">
            <a:avLst/>
          </a:prstGeom>
        </p:spPr>
      </p:pic>
    </p:spTree>
    <p:extLst>
      <p:ext uri="{BB962C8B-B14F-4D97-AF65-F5344CB8AC3E}">
        <p14:creationId xmlns:p14="http://schemas.microsoft.com/office/powerpoint/2010/main" val="115921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5C04DC-32C4-FC73-BEE0-E5F9A58821CC}"/>
              </a:ext>
            </a:extLst>
          </p:cNvPr>
          <p:cNvSpPr>
            <a:spLocks noGrp="1"/>
          </p:cNvSpPr>
          <p:nvPr>
            <p:ph type="title"/>
          </p:nvPr>
        </p:nvSpPr>
        <p:spPr/>
        <p:txBody>
          <a:bodyPr/>
          <a:lstStyle/>
          <a:p>
            <a:r>
              <a:rPr lang="en-US" altLang="ko-KR" dirty="0"/>
              <a:t>ADMIN &gt; </a:t>
            </a:r>
            <a:r>
              <a:rPr lang="ko-KR" altLang="en-US" dirty="0"/>
              <a:t>업체목록</a:t>
            </a:r>
          </a:p>
        </p:txBody>
      </p:sp>
      <p:pic>
        <p:nvPicPr>
          <p:cNvPr id="4" name="그림 3">
            <a:extLst>
              <a:ext uri="{FF2B5EF4-FFF2-40B4-BE49-F238E27FC236}">
                <a16:creationId xmlns:a16="http://schemas.microsoft.com/office/drawing/2014/main" id="{DDAA139F-C369-7E09-797A-AEB74A398813}"/>
              </a:ext>
            </a:extLst>
          </p:cNvPr>
          <p:cNvPicPr>
            <a:picLocks noChangeAspect="1"/>
          </p:cNvPicPr>
          <p:nvPr/>
        </p:nvPicPr>
        <p:blipFill>
          <a:blip r:embed="rId2"/>
          <a:stretch>
            <a:fillRect/>
          </a:stretch>
        </p:blipFill>
        <p:spPr>
          <a:xfrm>
            <a:off x="838200" y="1690687"/>
            <a:ext cx="8390686" cy="4158021"/>
          </a:xfrm>
          <a:prstGeom prst="rect">
            <a:avLst/>
          </a:prstGeom>
        </p:spPr>
      </p:pic>
    </p:spTree>
    <p:extLst>
      <p:ext uri="{BB962C8B-B14F-4D97-AF65-F5344CB8AC3E}">
        <p14:creationId xmlns:p14="http://schemas.microsoft.com/office/powerpoint/2010/main" val="40120953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08A645-C806-C2CE-7622-C94BF60D0300}"/>
              </a:ext>
            </a:extLst>
          </p:cNvPr>
          <p:cNvSpPr>
            <a:spLocks noGrp="1"/>
          </p:cNvSpPr>
          <p:nvPr>
            <p:ph type="title"/>
          </p:nvPr>
        </p:nvSpPr>
        <p:spPr/>
        <p:txBody>
          <a:bodyPr/>
          <a:lstStyle/>
          <a:p>
            <a:r>
              <a:rPr lang="en-US" altLang="ko-KR" dirty="0"/>
              <a:t>ADMIN &gt; </a:t>
            </a:r>
            <a:r>
              <a:rPr lang="ko-KR" altLang="en-US" dirty="0"/>
              <a:t>업체정보</a:t>
            </a:r>
          </a:p>
        </p:txBody>
      </p:sp>
      <p:pic>
        <p:nvPicPr>
          <p:cNvPr id="4" name="그림 3">
            <a:extLst>
              <a:ext uri="{FF2B5EF4-FFF2-40B4-BE49-F238E27FC236}">
                <a16:creationId xmlns:a16="http://schemas.microsoft.com/office/drawing/2014/main" id="{FD49D826-F5AD-92B3-1F51-648D58B135DE}"/>
              </a:ext>
            </a:extLst>
          </p:cNvPr>
          <p:cNvPicPr>
            <a:picLocks noChangeAspect="1"/>
          </p:cNvPicPr>
          <p:nvPr/>
        </p:nvPicPr>
        <p:blipFill>
          <a:blip r:embed="rId2"/>
          <a:stretch>
            <a:fillRect/>
          </a:stretch>
        </p:blipFill>
        <p:spPr>
          <a:xfrm>
            <a:off x="838199" y="1690688"/>
            <a:ext cx="8299193" cy="4132142"/>
          </a:xfrm>
          <a:prstGeom prst="rect">
            <a:avLst/>
          </a:prstGeom>
        </p:spPr>
      </p:pic>
    </p:spTree>
    <p:extLst>
      <p:ext uri="{BB962C8B-B14F-4D97-AF65-F5344CB8AC3E}">
        <p14:creationId xmlns:p14="http://schemas.microsoft.com/office/powerpoint/2010/main" val="3186929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FBF98D16-FB21-6B90-2590-6CB856A5273F}"/>
              </a:ext>
            </a:extLst>
          </p:cNvPr>
          <p:cNvSpPr>
            <a:spLocks noGrp="1"/>
          </p:cNvSpPr>
          <p:nvPr>
            <p:ph type="ctrTitle"/>
          </p:nvPr>
        </p:nvSpPr>
        <p:spPr/>
        <p:txBody>
          <a:bodyPr>
            <a:noAutofit/>
          </a:bodyPr>
          <a:lstStyle/>
          <a:p>
            <a:r>
              <a:rPr lang="en-US" altLang="ko-KR" sz="16600" dirty="0"/>
              <a:t>HTTP</a:t>
            </a:r>
            <a:endParaRPr lang="ko-KR" altLang="en-US" sz="16600" dirty="0"/>
          </a:p>
        </p:txBody>
      </p:sp>
      <p:sp>
        <p:nvSpPr>
          <p:cNvPr id="5" name="부제목 4">
            <a:extLst>
              <a:ext uri="{FF2B5EF4-FFF2-40B4-BE49-F238E27FC236}">
                <a16:creationId xmlns:a16="http://schemas.microsoft.com/office/drawing/2014/main" id="{063899CA-5F94-3A89-FF04-9A2BE7AC327D}"/>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3035799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A9B5BE-4221-64B4-83CA-1A7F18287733}"/>
              </a:ext>
            </a:extLst>
          </p:cNvPr>
          <p:cNvSpPr>
            <a:spLocks noGrp="1"/>
          </p:cNvSpPr>
          <p:nvPr>
            <p:ph type="title"/>
          </p:nvPr>
        </p:nvSpPr>
        <p:spPr/>
        <p:txBody>
          <a:bodyPr/>
          <a:lstStyle/>
          <a:p>
            <a:r>
              <a:rPr lang="en-US" altLang="ko-KR" dirty="0"/>
              <a:t>ADMIN &gt; </a:t>
            </a:r>
            <a:r>
              <a:rPr lang="ko-KR" altLang="en-US" dirty="0"/>
              <a:t>게시판 목록</a:t>
            </a:r>
          </a:p>
        </p:txBody>
      </p:sp>
      <p:pic>
        <p:nvPicPr>
          <p:cNvPr id="4" name="그림 3">
            <a:extLst>
              <a:ext uri="{FF2B5EF4-FFF2-40B4-BE49-F238E27FC236}">
                <a16:creationId xmlns:a16="http://schemas.microsoft.com/office/drawing/2014/main" id="{60FDF223-981E-AA59-E126-DE0D016DE6A5}"/>
              </a:ext>
            </a:extLst>
          </p:cNvPr>
          <p:cNvPicPr>
            <a:picLocks noChangeAspect="1"/>
          </p:cNvPicPr>
          <p:nvPr/>
        </p:nvPicPr>
        <p:blipFill>
          <a:blip r:embed="rId2"/>
          <a:stretch>
            <a:fillRect/>
          </a:stretch>
        </p:blipFill>
        <p:spPr>
          <a:xfrm>
            <a:off x="838200" y="1690688"/>
            <a:ext cx="7967976" cy="3942270"/>
          </a:xfrm>
          <a:prstGeom prst="rect">
            <a:avLst/>
          </a:prstGeom>
        </p:spPr>
      </p:pic>
    </p:spTree>
    <p:extLst>
      <p:ext uri="{BB962C8B-B14F-4D97-AF65-F5344CB8AC3E}">
        <p14:creationId xmlns:p14="http://schemas.microsoft.com/office/powerpoint/2010/main" val="13777403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46B6B9-D5C1-C548-3219-C593D9FA76B2}"/>
              </a:ext>
            </a:extLst>
          </p:cNvPr>
          <p:cNvSpPr>
            <a:spLocks noGrp="1"/>
          </p:cNvSpPr>
          <p:nvPr>
            <p:ph type="title"/>
          </p:nvPr>
        </p:nvSpPr>
        <p:spPr/>
        <p:txBody>
          <a:bodyPr/>
          <a:lstStyle/>
          <a:p>
            <a:r>
              <a:rPr lang="en-US" altLang="ko-KR" dirty="0"/>
              <a:t>ADMIN &gt; </a:t>
            </a:r>
            <a:r>
              <a:rPr lang="ko-KR" altLang="en-US" dirty="0"/>
              <a:t>게시물정보</a:t>
            </a:r>
          </a:p>
        </p:txBody>
      </p:sp>
      <p:pic>
        <p:nvPicPr>
          <p:cNvPr id="4" name="그림 3">
            <a:extLst>
              <a:ext uri="{FF2B5EF4-FFF2-40B4-BE49-F238E27FC236}">
                <a16:creationId xmlns:a16="http://schemas.microsoft.com/office/drawing/2014/main" id="{D6EA86D4-145C-827E-F7D2-9B95980B539A}"/>
              </a:ext>
            </a:extLst>
          </p:cNvPr>
          <p:cNvPicPr>
            <a:picLocks noChangeAspect="1"/>
          </p:cNvPicPr>
          <p:nvPr/>
        </p:nvPicPr>
        <p:blipFill>
          <a:blip r:embed="rId2"/>
          <a:stretch>
            <a:fillRect/>
          </a:stretch>
        </p:blipFill>
        <p:spPr>
          <a:xfrm>
            <a:off x="838200" y="1690688"/>
            <a:ext cx="7930240" cy="3942272"/>
          </a:xfrm>
          <a:prstGeom prst="rect">
            <a:avLst/>
          </a:prstGeom>
        </p:spPr>
      </p:pic>
    </p:spTree>
    <p:extLst>
      <p:ext uri="{BB962C8B-B14F-4D97-AF65-F5344CB8AC3E}">
        <p14:creationId xmlns:p14="http://schemas.microsoft.com/office/powerpoint/2010/main" val="26307382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697193-7D66-0799-D0B3-161F9CBBC219}"/>
              </a:ext>
            </a:extLst>
          </p:cNvPr>
          <p:cNvSpPr>
            <a:spLocks noGrp="1"/>
          </p:cNvSpPr>
          <p:nvPr>
            <p:ph type="title"/>
          </p:nvPr>
        </p:nvSpPr>
        <p:spPr/>
        <p:txBody>
          <a:bodyPr/>
          <a:lstStyle/>
          <a:p>
            <a:r>
              <a:rPr lang="en-US" altLang="ko-KR" dirty="0" err="1"/>
              <a:t>db_config.php</a:t>
            </a:r>
            <a:endParaRPr lang="ko-KR" altLang="en-US" dirty="0"/>
          </a:p>
        </p:txBody>
      </p:sp>
      <p:pic>
        <p:nvPicPr>
          <p:cNvPr id="4" name="그림 3">
            <a:extLst>
              <a:ext uri="{FF2B5EF4-FFF2-40B4-BE49-F238E27FC236}">
                <a16:creationId xmlns:a16="http://schemas.microsoft.com/office/drawing/2014/main" id="{4C1AA4EF-0D02-EBBF-5D38-1A49B2D0BE63}"/>
              </a:ext>
            </a:extLst>
          </p:cNvPr>
          <p:cNvPicPr>
            <a:picLocks noChangeAspect="1"/>
          </p:cNvPicPr>
          <p:nvPr/>
        </p:nvPicPr>
        <p:blipFill>
          <a:blip r:embed="rId2"/>
          <a:stretch>
            <a:fillRect/>
          </a:stretch>
        </p:blipFill>
        <p:spPr>
          <a:xfrm>
            <a:off x="838200" y="1690688"/>
            <a:ext cx="8245415" cy="4929798"/>
          </a:xfrm>
          <a:prstGeom prst="rect">
            <a:avLst/>
          </a:prstGeom>
        </p:spPr>
      </p:pic>
    </p:spTree>
    <p:extLst>
      <p:ext uri="{BB962C8B-B14F-4D97-AF65-F5344CB8AC3E}">
        <p14:creationId xmlns:p14="http://schemas.microsoft.com/office/powerpoint/2010/main" val="27406338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383A4C-7F14-4767-EAFB-AFCB9445FCF3}"/>
              </a:ext>
            </a:extLst>
          </p:cNvPr>
          <p:cNvSpPr>
            <a:spLocks noGrp="1"/>
          </p:cNvSpPr>
          <p:nvPr>
            <p:ph type="title"/>
          </p:nvPr>
        </p:nvSpPr>
        <p:spPr/>
        <p:txBody>
          <a:bodyPr/>
          <a:lstStyle/>
          <a:p>
            <a:r>
              <a:rPr lang="en-US" altLang="ko-KR" dirty="0"/>
              <a:t>function </a:t>
            </a:r>
            <a:r>
              <a:rPr lang="en-US" altLang="ko-KR" dirty="0" err="1"/>
              <a:t>redir_post</a:t>
            </a:r>
            <a:endParaRPr lang="ko-KR" altLang="en-US" dirty="0"/>
          </a:p>
        </p:txBody>
      </p:sp>
      <p:pic>
        <p:nvPicPr>
          <p:cNvPr id="4" name="그림 3">
            <a:extLst>
              <a:ext uri="{FF2B5EF4-FFF2-40B4-BE49-F238E27FC236}">
                <a16:creationId xmlns:a16="http://schemas.microsoft.com/office/drawing/2014/main" id="{D2AC7936-31CD-5FD3-2867-EE9A7668AF70}"/>
              </a:ext>
            </a:extLst>
          </p:cNvPr>
          <p:cNvPicPr>
            <a:picLocks noChangeAspect="1"/>
          </p:cNvPicPr>
          <p:nvPr/>
        </p:nvPicPr>
        <p:blipFill>
          <a:blip r:embed="rId2"/>
          <a:stretch>
            <a:fillRect/>
          </a:stretch>
        </p:blipFill>
        <p:spPr>
          <a:xfrm>
            <a:off x="838200" y="1690688"/>
            <a:ext cx="8435196" cy="2314647"/>
          </a:xfrm>
          <a:prstGeom prst="rect">
            <a:avLst/>
          </a:prstGeom>
        </p:spPr>
      </p:pic>
    </p:spTree>
    <p:extLst>
      <p:ext uri="{BB962C8B-B14F-4D97-AF65-F5344CB8AC3E}">
        <p14:creationId xmlns:p14="http://schemas.microsoft.com/office/powerpoint/2010/main" val="18283036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606B46-EE79-55D8-F244-08665063384B}"/>
              </a:ext>
            </a:extLst>
          </p:cNvPr>
          <p:cNvSpPr>
            <a:spLocks noGrp="1"/>
          </p:cNvSpPr>
          <p:nvPr>
            <p:ph type="title"/>
          </p:nvPr>
        </p:nvSpPr>
        <p:spPr/>
        <p:txBody>
          <a:bodyPr/>
          <a:lstStyle/>
          <a:p>
            <a:r>
              <a:rPr lang="en-US" altLang="ko-KR" dirty="0"/>
              <a:t>function </a:t>
            </a:r>
            <a:r>
              <a:rPr lang="en-US" altLang="ko-KR" dirty="0" err="1"/>
              <a:t>get_goods</a:t>
            </a:r>
            <a:endParaRPr lang="ko-KR" altLang="en-US" dirty="0"/>
          </a:p>
        </p:txBody>
      </p:sp>
      <p:pic>
        <p:nvPicPr>
          <p:cNvPr id="4" name="그림 3">
            <a:extLst>
              <a:ext uri="{FF2B5EF4-FFF2-40B4-BE49-F238E27FC236}">
                <a16:creationId xmlns:a16="http://schemas.microsoft.com/office/drawing/2014/main" id="{B7F11967-B74A-75B0-8B23-6BA6637E6B2B}"/>
              </a:ext>
            </a:extLst>
          </p:cNvPr>
          <p:cNvPicPr>
            <a:picLocks noChangeAspect="1"/>
          </p:cNvPicPr>
          <p:nvPr/>
        </p:nvPicPr>
        <p:blipFill>
          <a:blip r:embed="rId2"/>
          <a:stretch>
            <a:fillRect/>
          </a:stretch>
        </p:blipFill>
        <p:spPr>
          <a:xfrm>
            <a:off x="838200" y="1690688"/>
            <a:ext cx="5830114" cy="4210638"/>
          </a:xfrm>
          <a:prstGeom prst="rect">
            <a:avLst/>
          </a:prstGeom>
        </p:spPr>
      </p:pic>
    </p:spTree>
    <p:extLst>
      <p:ext uri="{BB962C8B-B14F-4D97-AF65-F5344CB8AC3E}">
        <p14:creationId xmlns:p14="http://schemas.microsoft.com/office/powerpoint/2010/main" val="6144077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0E3E2A-9A6E-0D61-ED26-FE143E6BD194}"/>
              </a:ext>
            </a:extLst>
          </p:cNvPr>
          <p:cNvSpPr>
            <a:spLocks noGrp="1"/>
          </p:cNvSpPr>
          <p:nvPr>
            <p:ph type="title"/>
          </p:nvPr>
        </p:nvSpPr>
        <p:spPr/>
        <p:txBody>
          <a:bodyPr/>
          <a:lstStyle/>
          <a:p>
            <a:r>
              <a:rPr lang="en-US" altLang="ko-KR" dirty="0" err="1"/>
              <a:t>functon</a:t>
            </a:r>
            <a:r>
              <a:rPr lang="en-US" altLang="ko-KR" dirty="0"/>
              <a:t> </a:t>
            </a:r>
            <a:r>
              <a:rPr lang="en-US" altLang="ko-KR" dirty="0" err="1"/>
              <a:t>get_order</a:t>
            </a:r>
            <a:endParaRPr lang="ko-KR" altLang="en-US" dirty="0"/>
          </a:p>
        </p:txBody>
      </p:sp>
      <p:pic>
        <p:nvPicPr>
          <p:cNvPr id="4" name="그림 3">
            <a:extLst>
              <a:ext uri="{FF2B5EF4-FFF2-40B4-BE49-F238E27FC236}">
                <a16:creationId xmlns:a16="http://schemas.microsoft.com/office/drawing/2014/main" id="{DF2B993F-B7B2-C491-2F88-3BC897414759}"/>
              </a:ext>
            </a:extLst>
          </p:cNvPr>
          <p:cNvPicPr>
            <a:picLocks noChangeAspect="1"/>
          </p:cNvPicPr>
          <p:nvPr/>
        </p:nvPicPr>
        <p:blipFill>
          <a:blip r:embed="rId2"/>
          <a:stretch>
            <a:fillRect/>
          </a:stretch>
        </p:blipFill>
        <p:spPr>
          <a:xfrm>
            <a:off x="838200" y="1690688"/>
            <a:ext cx="4201111" cy="3458058"/>
          </a:xfrm>
          <a:prstGeom prst="rect">
            <a:avLst/>
          </a:prstGeom>
        </p:spPr>
      </p:pic>
    </p:spTree>
    <p:extLst>
      <p:ext uri="{BB962C8B-B14F-4D97-AF65-F5344CB8AC3E}">
        <p14:creationId xmlns:p14="http://schemas.microsoft.com/office/powerpoint/2010/main" val="37820181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AD1914-7CA5-C234-4D95-6180EEF04A69}"/>
              </a:ext>
            </a:extLst>
          </p:cNvPr>
          <p:cNvSpPr>
            <a:spLocks noGrp="1"/>
          </p:cNvSpPr>
          <p:nvPr>
            <p:ph type="title"/>
          </p:nvPr>
        </p:nvSpPr>
        <p:spPr/>
        <p:txBody>
          <a:bodyPr/>
          <a:lstStyle/>
          <a:p>
            <a:r>
              <a:rPr lang="en-US" altLang="ko-KR" dirty="0"/>
              <a:t>function </a:t>
            </a:r>
            <a:r>
              <a:rPr lang="en-US" altLang="ko-KR" dirty="0" err="1"/>
              <a:t>insert_user</a:t>
            </a:r>
            <a:endParaRPr lang="ko-KR" altLang="en-US" dirty="0"/>
          </a:p>
        </p:txBody>
      </p:sp>
      <p:pic>
        <p:nvPicPr>
          <p:cNvPr id="4" name="그림 3">
            <a:extLst>
              <a:ext uri="{FF2B5EF4-FFF2-40B4-BE49-F238E27FC236}">
                <a16:creationId xmlns:a16="http://schemas.microsoft.com/office/drawing/2014/main" id="{124A6FCE-43E7-E100-DB2D-DF5CCF00A193}"/>
              </a:ext>
            </a:extLst>
          </p:cNvPr>
          <p:cNvPicPr>
            <a:picLocks noChangeAspect="1"/>
          </p:cNvPicPr>
          <p:nvPr/>
        </p:nvPicPr>
        <p:blipFill>
          <a:blip r:embed="rId2"/>
          <a:stretch>
            <a:fillRect/>
          </a:stretch>
        </p:blipFill>
        <p:spPr>
          <a:xfrm>
            <a:off x="838200" y="1690689"/>
            <a:ext cx="6123317" cy="4688666"/>
          </a:xfrm>
          <a:prstGeom prst="rect">
            <a:avLst/>
          </a:prstGeom>
        </p:spPr>
      </p:pic>
    </p:spTree>
    <p:extLst>
      <p:ext uri="{BB962C8B-B14F-4D97-AF65-F5344CB8AC3E}">
        <p14:creationId xmlns:p14="http://schemas.microsoft.com/office/powerpoint/2010/main" val="22138779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52A30-EFBD-B3C6-6794-C9FA722BFBFD}"/>
              </a:ext>
            </a:extLst>
          </p:cNvPr>
          <p:cNvSpPr>
            <a:spLocks noGrp="1"/>
          </p:cNvSpPr>
          <p:nvPr>
            <p:ph type="title"/>
          </p:nvPr>
        </p:nvSpPr>
        <p:spPr/>
        <p:txBody>
          <a:bodyPr/>
          <a:lstStyle/>
          <a:p>
            <a:r>
              <a:rPr lang="en-US" altLang="ko-KR" dirty="0"/>
              <a:t>function </a:t>
            </a:r>
            <a:r>
              <a:rPr lang="en-US" altLang="ko-KR" dirty="0" err="1"/>
              <a:t>check_email</a:t>
            </a:r>
            <a:endParaRPr lang="ko-KR" altLang="en-US" dirty="0"/>
          </a:p>
        </p:txBody>
      </p:sp>
      <p:pic>
        <p:nvPicPr>
          <p:cNvPr id="4" name="그림 3">
            <a:extLst>
              <a:ext uri="{FF2B5EF4-FFF2-40B4-BE49-F238E27FC236}">
                <a16:creationId xmlns:a16="http://schemas.microsoft.com/office/drawing/2014/main" id="{58F88B86-61DC-3A9B-E34B-C93340EA3EC7}"/>
              </a:ext>
            </a:extLst>
          </p:cNvPr>
          <p:cNvPicPr>
            <a:picLocks noChangeAspect="1"/>
          </p:cNvPicPr>
          <p:nvPr/>
        </p:nvPicPr>
        <p:blipFill>
          <a:blip r:embed="rId2"/>
          <a:stretch>
            <a:fillRect/>
          </a:stretch>
        </p:blipFill>
        <p:spPr>
          <a:xfrm>
            <a:off x="838200" y="1690688"/>
            <a:ext cx="8145012" cy="2924583"/>
          </a:xfrm>
          <a:prstGeom prst="rect">
            <a:avLst/>
          </a:prstGeom>
        </p:spPr>
      </p:pic>
    </p:spTree>
    <p:extLst>
      <p:ext uri="{BB962C8B-B14F-4D97-AF65-F5344CB8AC3E}">
        <p14:creationId xmlns:p14="http://schemas.microsoft.com/office/powerpoint/2010/main" val="21455354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E9BF5B-B4A6-AB10-7499-71173D14801D}"/>
              </a:ext>
            </a:extLst>
          </p:cNvPr>
          <p:cNvSpPr>
            <a:spLocks noGrp="1"/>
          </p:cNvSpPr>
          <p:nvPr>
            <p:ph type="title"/>
          </p:nvPr>
        </p:nvSpPr>
        <p:spPr/>
        <p:txBody>
          <a:bodyPr/>
          <a:lstStyle/>
          <a:p>
            <a:r>
              <a:rPr lang="en-US" altLang="ko-KR" dirty="0"/>
              <a:t>function </a:t>
            </a:r>
            <a:r>
              <a:rPr lang="en-US" altLang="ko-KR" dirty="0" err="1"/>
              <a:t>insert_jjim</a:t>
            </a:r>
            <a:endParaRPr lang="ko-KR" altLang="en-US" dirty="0"/>
          </a:p>
        </p:txBody>
      </p:sp>
      <p:pic>
        <p:nvPicPr>
          <p:cNvPr id="4" name="그림 3">
            <a:extLst>
              <a:ext uri="{FF2B5EF4-FFF2-40B4-BE49-F238E27FC236}">
                <a16:creationId xmlns:a16="http://schemas.microsoft.com/office/drawing/2014/main" id="{56F6B7CB-3C1C-B181-1FDE-7B2101F50A98}"/>
              </a:ext>
            </a:extLst>
          </p:cNvPr>
          <p:cNvPicPr>
            <a:picLocks noChangeAspect="1"/>
          </p:cNvPicPr>
          <p:nvPr/>
        </p:nvPicPr>
        <p:blipFill>
          <a:blip r:embed="rId2"/>
          <a:stretch>
            <a:fillRect/>
          </a:stretch>
        </p:blipFill>
        <p:spPr>
          <a:xfrm>
            <a:off x="838200" y="1690688"/>
            <a:ext cx="7506748" cy="2438740"/>
          </a:xfrm>
          <a:prstGeom prst="rect">
            <a:avLst/>
          </a:prstGeom>
        </p:spPr>
      </p:pic>
    </p:spTree>
    <p:extLst>
      <p:ext uri="{BB962C8B-B14F-4D97-AF65-F5344CB8AC3E}">
        <p14:creationId xmlns:p14="http://schemas.microsoft.com/office/powerpoint/2010/main" val="42603537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14DC1D-7A3D-8B72-5E81-A667725FA264}"/>
              </a:ext>
            </a:extLst>
          </p:cNvPr>
          <p:cNvSpPr>
            <a:spLocks noGrp="1"/>
          </p:cNvSpPr>
          <p:nvPr>
            <p:ph type="title"/>
          </p:nvPr>
        </p:nvSpPr>
        <p:spPr/>
        <p:txBody>
          <a:bodyPr/>
          <a:lstStyle/>
          <a:p>
            <a:r>
              <a:rPr lang="en-US" altLang="ko-KR" dirty="0"/>
              <a:t>function </a:t>
            </a:r>
            <a:r>
              <a:rPr lang="en-US" altLang="ko-KR" dirty="0" err="1"/>
              <a:t>get_jjim_list</a:t>
            </a:r>
            <a:endParaRPr lang="ko-KR" altLang="en-US" dirty="0"/>
          </a:p>
        </p:txBody>
      </p:sp>
      <p:pic>
        <p:nvPicPr>
          <p:cNvPr id="6" name="그림 5">
            <a:extLst>
              <a:ext uri="{FF2B5EF4-FFF2-40B4-BE49-F238E27FC236}">
                <a16:creationId xmlns:a16="http://schemas.microsoft.com/office/drawing/2014/main" id="{64B9996C-75B8-8540-5050-266A22B83CB4}"/>
              </a:ext>
            </a:extLst>
          </p:cNvPr>
          <p:cNvPicPr>
            <a:picLocks noChangeAspect="1"/>
          </p:cNvPicPr>
          <p:nvPr/>
        </p:nvPicPr>
        <p:blipFill>
          <a:blip r:embed="rId2"/>
          <a:stretch>
            <a:fillRect/>
          </a:stretch>
        </p:blipFill>
        <p:spPr>
          <a:xfrm>
            <a:off x="838200" y="1690688"/>
            <a:ext cx="4622321" cy="4879593"/>
          </a:xfrm>
          <a:prstGeom prst="rect">
            <a:avLst/>
          </a:prstGeom>
        </p:spPr>
      </p:pic>
    </p:spTree>
    <p:extLst>
      <p:ext uri="{BB962C8B-B14F-4D97-AF65-F5344CB8AC3E}">
        <p14:creationId xmlns:p14="http://schemas.microsoft.com/office/powerpoint/2010/main" val="218011372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2063</TotalTime>
  <Words>3312</Words>
  <Application>Microsoft Office PowerPoint</Application>
  <PresentationFormat>와이드스크린</PresentationFormat>
  <Paragraphs>555</Paragraphs>
  <Slides>123</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123</vt:i4>
      </vt:variant>
    </vt:vector>
  </HeadingPairs>
  <TitlesOfParts>
    <vt:vector size="126" baseType="lpstr">
      <vt:lpstr>맑은 고딕</vt:lpstr>
      <vt:lpstr>Arial</vt:lpstr>
      <vt:lpstr>Office 테마</vt:lpstr>
      <vt:lpstr>웹 개발자</vt:lpstr>
      <vt:lpstr>웹 개발자</vt:lpstr>
      <vt:lpstr>전문성을 기준으로 한 웹 개발자의 분류</vt:lpstr>
      <vt:lpstr>전문성을 기준으로 한 웹 개발자의 분류</vt:lpstr>
      <vt:lpstr>전문성을 기준으로 한 웹 개발자의 분류</vt:lpstr>
      <vt:lpstr>전문성을 기준으로 한 웹 개발자의 분류</vt:lpstr>
      <vt:lpstr>웹 개발자들이 주로 작업하는 환경</vt:lpstr>
      <vt:lpstr>웹 개발자들이 주로 작업하는 환경</vt:lpstr>
      <vt:lpstr>HTTP</vt:lpstr>
      <vt:lpstr>HTML</vt:lpstr>
      <vt:lpstr>HISTORY</vt:lpstr>
      <vt:lpstr>HTTPS</vt:lpstr>
      <vt:lpstr>WEB APPLICATION SERVER</vt:lpstr>
      <vt:lpstr>WEB Application server</vt:lpstr>
      <vt:lpstr>WEB SERVER</vt:lpstr>
      <vt:lpstr>WEB SERVER</vt:lpstr>
      <vt:lpstr>구인구직</vt:lpstr>
      <vt:lpstr>프로젝트 설계</vt:lpstr>
      <vt:lpstr>PowerPoint 프레젠테이션</vt:lpstr>
      <vt:lpstr>XAMPP 설치</vt:lpstr>
      <vt:lpstr>XAMPP 설치</vt:lpstr>
      <vt:lpstr>CREATE DATABASE</vt:lpstr>
      <vt:lpstr>DATABASE 관리 툴</vt:lpstr>
      <vt:lpstr>쇼핑몰 요구사항</vt:lpstr>
      <vt:lpstr>쇼핑몰 요구사항</vt:lpstr>
      <vt:lpstr>쇼핑몰 요구사항</vt:lpstr>
      <vt:lpstr>쇼핑몰 요구사항</vt:lpstr>
      <vt:lpstr>쇼핑몰 요구사항</vt:lpstr>
      <vt:lpstr>쇼핑몰 요구사항</vt:lpstr>
      <vt:lpstr>쇼핑몰 요구사항</vt:lpstr>
      <vt:lpstr>쇼핑몰 요구사항</vt:lpstr>
      <vt:lpstr>데이터 베이스 정규화</vt:lpstr>
      <vt:lpstr>제1 정규형 (1NF)</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제2 정규형 (2NF)</vt:lpstr>
      <vt:lpstr>쇼핑몰 설계 – DATABASE</vt:lpstr>
      <vt:lpstr>쇼핑몰 설계 - DATABASE</vt:lpstr>
      <vt:lpstr>쇼핑몰 설계 - DATABASE</vt:lpstr>
      <vt:lpstr>제3 정규형 (3NF)</vt:lpstr>
      <vt:lpstr>BCNF (Boyce-Codd Normal Form)</vt:lpstr>
      <vt:lpstr>tbl_admin</vt:lpstr>
      <vt:lpstr>tbl_user</vt:lpstr>
      <vt:lpstr>tbl_goods</vt:lpstr>
      <vt:lpstr>tbl_order</vt:lpstr>
      <vt:lpstr>tbl_order_goods</vt:lpstr>
      <vt:lpstr>tbl_company</vt:lpstr>
      <vt:lpstr>tbl_jjim</vt:lpstr>
      <vt:lpstr>tbl_board</vt:lpstr>
      <vt:lpstr>사이트맵</vt:lpstr>
      <vt:lpstr>메인화면</vt:lpstr>
      <vt:lpstr>상품리스트</vt:lpstr>
      <vt:lpstr>상품상세</vt:lpstr>
      <vt:lpstr>장바구니</vt:lpstr>
      <vt:lpstr>게시판 리스트</vt:lpstr>
      <vt:lpstr>회원가입</vt:lpstr>
      <vt:lpstr>메인화면</vt:lpstr>
      <vt:lpstr>리스트 화면</vt:lpstr>
      <vt:lpstr>상세화면</vt:lpstr>
      <vt:lpstr>장바구니</vt:lpstr>
      <vt:lpstr>회원가입</vt:lpstr>
      <vt:lpstr>LAYOUT</vt:lpstr>
      <vt:lpstr>HEADER</vt:lpstr>
      <vt:lpstr>FOOTER</vt:lpstr>
      <vt:lpstr>사이트맵</vt:lpstr>
      <vt:lpstr>메인화면</vt:lpstr>
      <vt:lpstr>상품 상세</vt:lpstr>
      <vt:lpstr>장바구니</vt:lpstr>
      <vt:lpstr>게시판 리스트</vt:lpstr>
      <vt:lpstr>게시판 상세</vt:lpstr>
      <vt:lpstr>회원가입</vt:lpstr>
      <vt:lpstr>SSL</vt:lpstr>
      <vt:lpstr>ADMIN &gt; login</vt:lpstr>
      <vt:lpstr>ADMIN &gt; dashboard</vt:lpstr>
      <vt:lpstr>ADMIN &gt; 주문목록</vt:lpstr>
      <vt:lpstr>ADMIN &gt; 주문상세</vt:lpstr>
      <vt:lpstr>ADMIN &gt; 상품목록</vt:lpstr>
      <vt:lpstr>ADMIN &gt; 상품상세</vt:lpstr>
      <vt:lpstr>ADMIN &gt; 회원목록</vt:lpstr>
      <vt:lpstr>ADMIN &gt; 회원상세</vt:lpstr>
      <vt:lpstr>ADMIN &gt; 업체목록</vt:lpstr>
      <vt:lpstr>ADMIN &gt; 업체정보</vt:lpstr>
      <vt:lpstr>ADMIN &gt; 게시판 목록</vt:lpstr>
      <vt:lpstr>ADMIN &gt; 게시물정보</vt:lpstr>
      <vt:lpstr>db_config.php</vt:lpstr>
      <vt:lpstr>function redir_post</vt:lpstr>
      <vt:lpstr>function get_goods</vt:lpstr>
      <vt:lpstr>functon get_order</vt:lpstr>
      <vt:lpstr>function insert_user</vt:lpstr>
      <vt:lpstr>function check_email</vt:lpstr>
      <vt:lpstr>function insert_jjim</vt:lpstr>
      <vt:lpstr>function get_jjim_list</vt:lpstr>
      <vt:lpstr>function is_admin</vt:lpstr>
      <vt:lpstr>function get_order_count</vt:lpstr>
      <vt:lpstr>function get_order_list</vt:lpstr>
      <vt:lpstr>function get_order_info</vt:lpstr>
      <vt:lpstr>function get_order_goods_list</vt:lpstr>
      <vt:lpstr>function get_goods_count</vt:lpstr>
      <vt:lpstr>function get_goods_list</vt:lpstr>
      <vt:lpstr>function get_goods_info</vt:lpstr>
      <vt:lpstr>function get_user_list</vt:lpstr>
      <vt:lpstr>function get_user_list</vt:lpstr>
      <vt:lpstr>function get_user_count</vt:lpstr>
      <vt:lpstr>function get_user_info</vt:lpstr>
      <vt:lpstr>function get_company_list</vt:lpstr>
      <vt:lpstr>function get_company_list</vt:lpstr>
      <vt:lpstr>function get_company_count</vt:lpstr>
      <vt:lpstr>function get_company_info</vt:lpstr>
      <vt:lpstr>function get_board_list</vt:lpstr>
      <vt:lpstr>function get_board_list</vt:lpstr>
      <vt:lpstr>function get_board_count</vt:lpstr>
      <vt:lpstr>function get_board_info</vt:lpstr>
      <vt:lpstr>function get_admin_idx</vt:lpstr>
      <vt:lpstr>function get_select_one</vt:lpstr>
      <vt:lpstr>function get_last_insert_id</vt:lpstr>
      <vt:lpstr>소스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yoonsuk Lee</dc:creator>
  <cp:lastModifiedBy>yoonsuk Lee</cp:lastModifiedBy>
  <cp:revision>332</cp:revision>
  <dcterms:created xsi:type="dcterms:W3CDTF">2023-09-21T09:33:59Z</dcterms:created>
  <dcterms:modified xsi:type="dcterms:W3CDTF">2023-10-31T12:17:38Z</dcterms:modified>
</cp:coreProperties>
</file>